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57"/>
  </p:notesMasterIdLst>
  <p:sldIdLst>
    <p:sldId id="256" r:id="rId7"/>
    <p:sldId id="257" r:id="rId8"/>
    <p:sldId id="269" r:id="rId9"/>
    <p:sldId id="270" r:id="rId10"/>
    <p:sldId id="258" r:id="rId11"/>
    <p:sldId id="260" r:id="rId12"/>
    <p:sldId id="264" r:id="rId13"/>
    <p:sldId id="265" r:id="rId14"/>
    <p:sldId id="266" r:id="rId15"/>
    <p:sldId id="267" r:id="rId16"/>
    <p:sldId id="268" r:id="rId17"/>
    <p:sldId id="261" r:id="rId18"/>
    <p:sldId id="271" r:id="rId19"/>
    <p:sldId id="279" r:id="rId20"/>
    <p:sldId id="272" r:id="rId21"/>
    <p:sldId id="289" r:id="rId22"/>
    <p:sldId id="273" r:id="rId23"/>
    <p:sldId id="280" r:id="rId24"/>
    <p:sldId id="290" r:id="rId25"/>
    <p:sldId id="281" r:id="rId26"/>
    <p:sldId id="282" r:id="rId27"/>
    <p:sldId id="285" r:id="rId28"/>
    <p:sldId id="288" r:id="rId29"/>
    <p:sldId id="286" r:id="rId30"/>
    <p:sldId id="287" r:id="rId31"/>
    <p:sldId id="278" r:id="rId32"/>
    <p:sldId id="262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4" r:id="rId43"/>
    <p:sldId id="300" r:id="rId44"/>
    <p:sldId id="301" r:id="rId45"/>
    <p:sldId id="302" r:id="rId46"/>
    <p:sldId id="314" r:id="rId47"/>
    <p:sldId id="303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527" autoAdjust="0"/>
  </p:normalViewPr>
  <p:slideViewPr>
    <p:cSldViewPr>
      <p:cViewPr varScale="1">
        <p:scale>
          <a:sx n="79" d="100"/>
          <a:sy n="79" d="100"/>
        </p:scale>
        <p:origin x="-9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k-SK" sz="1800" b="1" dirty="0" smtClean="0">
                <a:effectLst/>
                <a:sym typeface="Symbol"/>
              </a:rPr>
              <a:t></a:t>
            </a:r>
            <a:r>
              <a:rPr lang="sk-SK" sz="1800" b="1" dirty="0" smtClean="0">
                <a:effectLst/>
              </a:rPr>
              <a:t> 5 rokov</a:t>
            </a:r>
            <a:endParaRPr lang="sk-SK" dirty="0">
              <a:effectLst/>
            </a:endParaRPr>
          </a:p>
        </c:rich>
      </c:tx>
      <c:layout/>
      <c:overlay val="0"/>
    </c:title>
    <c:autoTitleDeleted val="0"/>
    <c:view3D>
      <c:rotX val="30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Požiarovosť v SR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Hárok1!$A$2:$A$4</c:f>
              <c:strCache>
                <c:ptCount val="3"/>
                <c:pt idx="0">
                  <c:v>Budovy</c:v>
                </c:pt>
                <c:pt idx="1">
                  <c:v>Prírodné prostredie</c:v>
                </c:pt>
                <c:pt idx="2">
                  <c:v>Ostatné nezatriedené</c:v>
                </c:pt>
              </c:strCache>
            </c:strRef>
          </c:cat>
          <c:val>
            <c:numRef>
              <c:f>Hárok1!$B$2:$B$4</c:f>
              <c:numCache>
                <c:formatCode>General</c:formatCode>
                <c:ptCount val="3"/>
                <c:pt idx="0">
                  <c:v>13700</c:v>
                </c:pt>
                <c:pt idx="1">
                  <c:v>30647</c:v>
                </c:pt>
                <c:pt idx="2">
                  <c:v>308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Všetky iniciátory</c:v>
                </c:pt>
              </c:strCache>
            </c:strRef>
          </c:tx>
          <c:invertIfNegative val="0"/>
          <c:cat>
            <c:numRef>
              <c:f>Hárok1!$A$2:$A$6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Hárok1!$B$2:$B$6</c:f>
              <c:numCache>
                <c:formatCode>#,##0</c:formatCode>
                <c:ptCount val="5"/>
                <c:pt idx="0">
                  <c:v>2910</c:v>
                </c:pt>
                <c:pt idx="1">
                  <c:v>2811</c:v>
                </c:pt>
                <c:pt idx="2">
                  <c:v>2629</c:v>
                </c:pt>
                <c:pt idx="3">
                  <c:v>2640</c:v>
                </c:pt>
                <c:pt idx="4">
                  <c:v>2710</c:v>
                </c:pt>
              </c:numCache>
            </c:numRef>
          </c:val>
        </c:ser>
        <c:ser>
          <c:idx val="1"/>
          <c:order val="1"/>
          <c:tx>
            <c:strRef>
              <c:f>Hárok1!$C$1</c:f>
              <c:strCache>
                <c:ptCount val="1"/>
                <c:pt idx="0">
                  <c:v>Elektrická energia</c:v>
                </c:pt>
              </c:strCache>
            </c:strRef>
          </c:tx>
          <c:invertIfNegative val="0"/>
          <c:cat>
            <c:numRef>
              <c:f>Hárok1!$A$2:$A$6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Hárok1!$C$2:$C$6</c:f>
              <c:numCache>
                <c:formatCode>#,##0</c:formatCode>
                <c:ptCount val="5"/>
                <c:pt idx="0">
                  <c:v>530</c:v>
                </c:pt>
                <c:pt idx="1">
                  <c:v>515</c:v>
                </c:pt>
                <c:pt idx="2">
                  <c:v>505</c:v>
                </c:pt>
                <c:pt idx="3">
                  <c:v>492</c:v>
                </c:pt>
                <c:pt idx="4">
                  <c:v>473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655680"/>
        <c:axId val="61660544"/>
        <c:axId val="0"/>
      </c:bar3DChart>
      <c:catAx>
        <c:axId val="61655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1660544"/>
        <c:crosses val="autoZero"/>
        <c:auto val="1"/>
        <c:lblAlgn val="ctr"/>
        <c:lblOffset val="100"/>
        <c:noMultiLvlLbl val="0"/>
      </c:catAx>
      <c:valAx>
        <c:axId val="6166054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61655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546777069663413"/>
          <c:y val="0.60347550733700306"/>
          <c:w val="0.27724332537686608"/>
          <c:h val="0.247107541143579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52E5E-43EA-4CE7-8680-972ECFD1AE94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498CD-2EE5-44AF-A6CF-25A0BE97C1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753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0761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predmetné káble ústia do rozvádzača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vzduchotechniky </a:t>
            </a:r>
            <a:endParaRPr lang="sk-SK" dirty="0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8162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kábel sa nachádzal v dutine sadrokartónovej steny a bol umiestnený za izoláciou z minerálnej vaty.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 vyznačenom mieste viedol pritlačený medzi dvomi stavebnými konštrukčnými prvkami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015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 laboratórnom skúmaní bolo zistené sploštené miesto na kábli v dĺžke cca 5 cm.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3090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Kábel v neporušenom mieste mal priemer 9 mm a v poškodenom mieste dosahoval hrúbku 4,3 mm.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7999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Nedošlo</a:t>
            </a:r>
            <a:r>
              <a:rPr lang="sk-SK" baseline="0" dirty="0" smtClean="0"/>
              <a:t> k zareagovaniu istiaceho prvku v rozvodnej skrini (ističa B10A/1)</a:t>
            </a:r>
          </a:p>
          <a:p>
            <a:r>
              <a:rPr lang="sk-SK" baseline="0" dirty="0" smtClean="0"/>
              <a:t>V takýchto prípadoch by zareagovala použitá oblúková ochrana </a:t>
            </a:r>
            <a:r>
              <a:rPr lang="sk-SK" baseline="0" dirty="0" smtClean="0"/>
              <a:t>AFDD (istič, chránič, oblúková ochrana)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6843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oceľová nosná konštrukcia strechy bola na viacerých miestach značne vyžíhaná a deformačne poškodená tepelným namáhaním z vnútorného priestoru strojovne,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 zdolávaní požiaru bola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hasebným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zásahom porušená celistvosť strešnej konštrukcie z dôvodu zamedzenia šírenia sa požiaru.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9364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chladiarenské rozvody mali na viacerých miestach lokálne prehorený plášť,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termicky poškodené rozvody elektrickej energie v kovovom žľabovom vedení uchyteného na stenách alebo uložených na podlahe, 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892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horľavé materiály v priestoroch strojovne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dojárne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boli vyhorené, z časti odhorené, resp. poškodené tepelným pôsobením,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pravej časti strojovne sa na stene nachádzali vyhorené zvyšky elektrických rozvodných skríň,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ohnisku došlo k zničeniu a vyhoreniu inštalovaných zásobníkov TÚV a technológie s nimi súvisiacej, </a:t>
            </a:r>
          </a:p>
          <a:p>
            <a:endParaRPr lang="sk-SK" dirty="0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3125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Určenie priestoru ohniska bolo nezávislé potvrdené i výpoveďou očitého svedka (pracovníčky), ktorá v danom mieste spozorovala zárodok požiaru.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7183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dirty="0" smtClean="0"/>
              <a:t>Osadenie a zapojenie výhrevných telies v bojleri po odstránení plechového krytu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640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 smtClean="0"/>
              <a:t>Nadzemný vstavok (velín) s rozmermi cca 3,5 m x 7,5 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 smtClean="0"/>
              <a:t>Prístup do velína bol po kovových schodoch s podestou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 smtClean="0"/>
              <a:t>Obvodové steny miestnosti boli murované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 smtClean="0"/>
              <a:t>Stropný podhľad bol tvorený z drevoplastových profilov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 smtClean="0"/>
              <a:t>Vnútorná teplota priestoru velína bola regulovaná kazetovou klimatizáciou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 smtClean="0"/>
              <a:t>Vonkajšia jednotka klimatizácie bola inštalovaná na streche velína v priestore výrobnej haly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dirty="0" smtClean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2636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 plechovým krytom elektroinštalácie bol nájdený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odtavený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fázový vodič pri mieste zalisovania na káblové oko, pripojeného na svorkovnici jednej z troch výhrevných špirál. 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oboch koncoch vodiča boli viditeľné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guličkovité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nátavy po tepelnom pôsobení.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5295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Príslušníkmi PZ bola pri obhliadke požiariska odobraná vzorka: stopa č. 1: „</a:t>
            </a:r>
            <a:r>
              <a:rPr lang="sk-SK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zostava elektrických špirál tvorená 3 kusmi keramických špirál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6020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dirty="0" smtClean="0"/>
              <a:t>Pohľad na </a:t>
            </a:r>
            <a:r>
              <a:rPr lang="sk-SK" sz="1200" dirty="0" err="1" smtClean="0"/>
              <a:t>odtavený</a:t>
            </a:r>
            <a:r>
              <a:rPr lang="sk-SK" sz="1200" dirty="0" smtClean="0"/>
              <a:t> prívodný fázový vodič, na oboch koncoch </a:t>
            </a:r>
            <a:r>
              <a:rPr lang="sk-SK" sz="1200" dirty="0" err="1" smtClean="0"/>
              <a:t>nátav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7699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vzorka bola odobratá zo zachovanej vrstvy izolácie bojlera, tvorila ju pružná pena svetložltej farby, ktorá bola čiastočne poškodená vplyvom sálavého tepla vzniknutého pri požiari.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 danej vzorky boli namerané hodnoty teploty vzplanutia (FIT</a:t>
            </a:r>
            <a:r>
              <a:rPr lang="sk-SK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=350 °C) a teploty vznietenia (SIT</a:t>
            </a:r>
            <a:r>
              <a:rPr lang="sk-SK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=380 °C). Počas skúšky sa uvoľňoval sivý dym a bolo pozorované horenie plameňom.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8130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stavba zdravotníckeho zariadenia so 7. NP a 1. PP,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Stavba pozostávala zo železobetónového skeletu, s pôdorysnými rozmermi cca 58 m x 37 m s požiarnou výškou nadzemnej časti 20,50 m,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Fasáda obvodového plášťa bola upravená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gresovým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obkladom,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Spolu bolo evakuovaných 60 pacientov a približne 50 – 60 pracovníkov.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9384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pokrytie splodinami horenia a termické poškodenie obvodového plášťa stavby až po strešnú atiku nad miestom požiaru,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4374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Vykonávalo sa maľovanie izieb</a:t>
            </a:r>
          </a:p>
          <a:p>
            <a:r>
              <a:rPr lang="sk-SK" dirty="0" smtClean="0"/>
              <a:t>Následne</a:t>
            </a:r>
            <a:r>
              <a:rPr lang="sk-SK" baseline="0" dirty="0" smtClean="0"/>
              <a:t> sestry upratovali, dezinfikovali a dávali do pôvodného stavu izby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8834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Požiar sa priamo z nemocničnej izby na 2. NP ďalej nerozšíril, došlo k zadymeniu chodbových priestorov a priestorov priľahlých izieb.</a:t>
            </a:r>
          </a:p>
          <a:p>
            <a:pPr lvl="0"/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vnútorné priestory a nemocničné vybavenie na 2. NP v častiach zasiahnutých požiarom boli pokryté splodinami horenia, ako aj odhorenými zvyškami po požiari,</a:t>
            </a:r>
          </a:p>
          <a:p>
            <a:pPr lvl="0"/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stečenie plastových materiálov zariadení (kryty svietidiel, vypínače, zásuvky, kamery, EPS snímače a pod.) po pôsobení naakumulovaného tepla v priestoroch 2. NP zasiahnutých požiarom a susedných priestorov,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7221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popraskanie a čiastočné opadanie vrchnej vrstvy omietky v priestore nemocničnej izby na 2. NP po stavebný materiál (tehlu),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spadnutie stropného sadrokartónového podhľadu, pod stropom zostali upevnené iba vyžíhané profily kovovej nosnej konštrukcie podhľadu,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úplné vyhorenie horľavých materiálov vybavenia nemocničnej izby, a to: dve nemocničné postele, stolík, stolička, dva nočné stolíky, drevená skriňa, stojan na infúziu, TV prijímač,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germicídny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žiarič, klimatizácia, lôžková nástenná rampa, snímač EPS, reproduktor domáceho rozhlasu, žiarivkové svietidlá,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Vpravo sa nachádzala lôžková nástenná rampa, v ktorej sa okrem iného nachádzal rozvod kyslíku,</a:t>
            </a:r>
            <a:r>
              <a:rPr lang="sk-S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ktorý pri úniku podporoval proces horenia.</a:t>
            </a:r>
            <a:endParaRPr lang="sk-S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7835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priestore nemocničnej izby zostali na podlahe iba kovové torzá jednotlivých zariadení, a podlaha bola pokrytá značným množstvom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odhorených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zvyškov po požiari,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lokálne termické poškodenie nášľapnej vrstvy podlahy pod ohniskom vzniku požiaru (polohovateľnou posteľou),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470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Vľavo sú zobrazené vnútorná a vonkajšia klimatizačná jednotka bez poškodenia</a:t>
            </a:r>
          </a:p>
          <a:p>
            <a:r>
              <a:rPr lang="sk-SK" dirty="0" smtClean="0"/>
              <a:t>Vpravo sú zobrazené</a:t>
            </a:r>
            <a:r>
              <a:rPr lang="sk-SK" baseline="0" dirty="0" smtClean="0"/>
              <a:t> vnútorná a vonkajšia klimatizačná jednotka z požiariska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3794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Počas obhliadky bolo zistené, že v minulosti vznikol požiar na typovo zhodnej polohovateľnej posteli, ktorých mala UNLP nakúpených 70 kusov. 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Ďalej boli zistené tri ďalšie požiarom poškodené postele rovnakého typu.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8134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Vážiaci systém WEM BOX z identickej postele poškodenej</a:t>
            </a:r>
            <a:r>
              <a:rPr lang="sk-SK" baseline="0" dirty="0" smtClean="0"/>
              <a:t> skôr,</a:t>
            </a:r>
            <a:endParaRPr lang="sk-SK" dirty="0" smtClean="0"/>
          </a:p>
          <a:p>
            <a:endParaRPr lang="sk-SK" dirty="0" smtClean="0"/>
          </a:p>
          <a:p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Wem</a:t>
            </a:r>
            <a:r>
              <a:rPr lang="sk-S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z predmetnej postele z izby na 2. NP bol p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 požiari vystavený vysokej teplote, ktorá spôsobila úplné odhorenie plastového tela, odhorenie väčšiny elektronických súčiastok vrátane dosiek plošných spojov. </a:t>
            </a:r>
          </a:p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Uvedené poškodenia vplyvom požiaru boli rozsiahle do takej miery, že predmetnú časť elektroinštalácie polohovateľnej postele nebolo možné objektívne vyhodnotiť.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27720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vizuálnym skúmaním DPS bolo pozorované poškodenie SMD súčiastky (obrázok 29 – červená šípka).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47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71223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Mikroskopickým skúmaním bolo pozorované poškodenie puzdra súčiastky ako aj jej kontaktných plôch (obrázok 30)</a:t>
            </a:r>
          </a:p>
          <a:p>
            <a:r>
              <a:rPr lang="sk-SK" dirty="0" smtClean="0"/>
              <a:t>Skúmaním bolo zistené, že skrutka ktorou bola uchytená DPS 1 a nachádzala sa pod DPS 3 prečnievala z izolačnej podložky (obrázok 31 – červená šípka)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16724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6493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Hore je zobrazená vonkajšia klimatizačná jednotka inštalovaná na streche velína</a:t>
            </a:r>
          </a:p>
          <a:p>
            <a:r>
              <a:rPr lang="sk-SK" dirty="0" smtClean="0"/>
              <a:t>Dole je zobrazená</a:t>
            </a:r>
            <a:r>
              <a:rPr lang="sk-SK" baseline="0" dirty="0" smtClean="0"/>
              <a:t> vnútorná klimatizačná jednotka, ktorá bola v minulosti menená</a:t>
            </a:r>
          </a:p>
          <a:p>
            <a:r>
              <a:rPr lang="sk-SK" baseline="0" dirty="0" smtClean="0"/>
              <a:t>Na oboch jednotkách viditeľné nadmerné znečistenie prachom z hutníckej výroby (spôsobuje zníženie elektrickej pevnosti na elektrických zariadeniach, časté upchávanie filtrov)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3794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5 ks CYKY-O 2x1,5 mm</a:t>
            </a:r>
            <a:r>
              <a:rPr lang="sk-SK" baseline="30000" dirty="0" smtClean="0"/>
              <a:t>2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1214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5 ks CYKY-O 2x1,5 mm</a:t>
            </a:r>
            <a:r>
              <a:rPr lang="sk-SK" baseline="30000" dirty="0" smtClean="0"/>
              <a:t>2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406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7145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5 ks CYKY-O 2x1,5 mm</a:t>
            </a:r>
            <a:r>
              <a:rPr lang="sk-SK" baseline="30000" dirty="0" smtClean="0"/>
              <a:t>2</a:t>
            </a:r>
            <a:endParaRPr lang="sk-SK" baseline="3000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450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 pôdorysného projektu riešenia vzduchotechniky a zo schémy zapojenia rozvádzača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boli identifikované ako informačné káble z koncových spínačov požiarnych klapiek</a:t>
            </a:r>
          </a:p>
          <a:p>
            <a:endParaRPr lang="sk-S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Koncový spínač požiarnej klapky sa skladá z 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beznapäťového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kontaktu NC - (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Normaly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Closed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to znamená, že pri otvorenej požiarnej klapke je obvod uzavretý a následná informácia sa dostáva do riadiacej jednotky vzduchotechniky na kartu digitálnych vstupov DI - (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Na vstupoch týchto kariet tečú prúdy rádovo jednotky až desiatky </a:t>
            </a:r>
            <a:r>
              <a:rPr lang="sk-S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</a:t>
            </a:r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498CD-2EE5-44AF-A6CF-25A0BE97C1DB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453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5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18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85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03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65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1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77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3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07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05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89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03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16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58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05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94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13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15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22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21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9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2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320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73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62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07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70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43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68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09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43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99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93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84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13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686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7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18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97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255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68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17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52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36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690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6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30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630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868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7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1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05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5000">
              <a:schemeClr val="accent6">
                <a:alpha val="7000"/>
                <a:lumMod val="27000"/>
                <a:lumOff val="7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6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5000">
              <a:schemeClr val="accent6">
                <a:alpha val="7000"/>
                <a:lumMod val="27000"/>
                <a:lumOff val="7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4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5000">
              <a:schemeClr val="accent6">
                <a:alpha val="7000"/>
                <a:lumMod val="27000"/>
                <a:lumOff val="7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5000">
              <a:schemeClr val="accent6">
                <a:alpha val="7000"/>
                <a:lumMod val="27000"/>
                <a:lumOff val="7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0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5000">
              <a:schemeClr val="accent6">
                <a:alpha val="7000"/>
                <a:lumMod val="27000"/>
                <a:lumOff val="7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18. 8. 2022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2.jpe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6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7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8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9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484508"/>
            <a:ext cx="7772400" cy="2547714"/>
          </a:xfrm>
        </p:spPr>
        <p:txBody>
          <a:bodyPr>
            <a:normAutofit/>
          </a:bodyPr>
          <a:lstStyle/>
          <a:p>
            <a:r>
              <a:rPr lang="sk-SK" dirty="0" smtClean="0"/>
              <a:t>Štatistika požiarovosti a rozbor </a:t>
            </a:r>
            <a:r>
              <a:rPr lang="sk-SK" dirty="0"/>
              <a:t>vybraných prípadov požiarov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v súvislosti </a:t>
            </a:r>
            <a:r>
              <a:rPr lang="sk-SK" dirty="0"/>
              <a:t>s </a:t>
            </a:r>
            <a:r>
              <a:rPr lang="sk-SK" dirty="0" smtClean="0"/>
              <a:t>elektroinštaláciou</a:t>
            </a:r>
            <a:endParaRPr lang="sk-SK" dirty="0"/>
          </a:p>
        </p:txBody>
      </p:sp>
      <p:pic>
        <p:nvPicPr>
          <p:cNvPr id="4" name="Picture 17" descr="HaZZ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36687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Logo PTEU - inverzné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4208" y="419968"/>
            <a:ext cx="2152650" cy="1352550"/>
          </a:xfrm>
          <a:prstGeom prst="rect">
            <a:avLst/>
          </a:prstGeom>
          <a:noFill/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453897" y="6453188"/>
            <a:ext cx="62215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sk-SK" sz="1200" dirty="0">
                <a:cs typeface="Tahoma" pitchFamily="34" charset="0"/>
              </a:rPr>
              <a:t>©</a:t>
            </a:r>
            <a:r>
              <a:rPr lang="sk-SK" altLang="sk-SK" sz="1200" dirty="0">
                <a:cs typeface="Tahoma" pitchFamily="34" charset="0"/>
              </a:rPr>
              <a:t> </a:t>
            </a:r>
            <a:r>
              <a:rPr lang="sk-SK" altLang="sk-SK" sz="1200" dirty="0" smtClean="0">
                <a:cs typeface="Tahoma" pitchFamily="34" charset="0"/>
              </a:rPr>
              <a:t>2022 </a:t>
            </a:r>
            <a:r>
              <a:rPr lang="sk-SK" altLang="sk-SK" sz="1200" dirty="0">
                <a:cs typeface="Tahoma" pitchFamily="34" charset="0"/>
              </a:rPr>
              <a:t>Požiarnotechnický a expertízny ústav MV </a:t>
            </a:r>
            <a:r>
              <a:rPr lang="sk-SK" altLang="sk-SK" sz="1200" dirty="0" smtClean="0">
                <a:cs typeface="Tahoma" pitchFamily="34" charset="0"/>
              </a:rPr>
              <a:t>SR v Bratislave</a:t>
            </a:r>
            <a:endParaRPr lang="en-US" altLang="sk-SK" sz="1200" dirty="0">
              <a:cs typeface="Tahoma" pitchFamily="34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467544" y="5949280"/>
            <a:ext cx="12241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1200" b="1" dirty="0" smtClean="0">
                <a:cs typeface="Tahoma" pitchFamily="34" charset="0"/>
              </a:rPr>
              <a:t>08. 09. 2022</a:t>
            </a:r>
            <a:endParaRPr lang="en-US" altLang="sk-SK" sz="1200" b="1" dirty="0">
              <a:cs typeface="Tahoma" pitchFamily="34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444208" y="5949279"/>
            <a:ext cx="21526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1200" b="1" dirty="0" smtClean="0">
                <a:cs typeface="Tahoma" pitchFamily="34" charset="0"/>
              </a:rPr>
              <a:t>kpt. Ing. Jaroslav Blina</a:t>
            </a:r>
            <a:endParaRPr lang="en-US" altLang="sk-SK" sz="1200" b="1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466054" y="11663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Klimatizácia YORK YKHC 36 FS</a:t>
            </a:r>
            <a:endParaRPr lang="sk-SK" sz="2400" dirty="0"/>
          </a:p>
        </p:txBody>
      </p:sp>
      <p:pic>
        <p:nvPicPr>
          <p:cNvPr id="2051" name="Picture 3" descr="Z:\PTE1\2017 - Foto, video, dokum\08. Košice - USS EUROCAST s.r.o\Foto zisťovateľ\DSC_0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" y="620688"/>
            <a:ext cx="4500000" cy="300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PTE1\2017 - Foto, video, dokum\08. Košice - USS EUROCAST s.r.o\Foto zisťovateľ\DSC_06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500000" cy="300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PTE1\2017 - Foto, video, dokum\08. Košice - USS EUROCAST s.r.o\Foto zisťovateľ\DSC_06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861048"/>
            <a:ext cx="4500000" cy="30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PTE1\2017 - Foto, video, dokum\08. Košice - USS EUROCAST s.r.o\Foto zisťovateľ\DSC_06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36" y="3850888"/>
            <a:ext cx="4500000" cy="30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67544" y="677009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dirty="0" smtClean="0"/>
              <a:t>Podľa normy STN 33 2000-5-51:2010 - Elektrické </a:t>
            </a:r>
            <a:r>
              <a:rPr lang="sk-SK" dirty="0"/>
              <a:t>inštalácie budov. Časť 5-51: Výber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a </a:t>
            </a:r>
            <a:r>
              <a:rPr lang="sk-SK" dirty="0"/>
              <a:t>stavba elektrických zariadení. Spoločné </a:t>
            </a:r>
            <a:r>
              <a:rPr lang="sk-SK" dirty="0" smtClean="0"/>
              <a:t>pravidlá</a:t>
            </a:r>
          </a:p>
          <a:p>
            <a:pPr algn="just"/>
            <a:endParaRPr lang="sk-SK" dirty="0"/>
          </a:p>
          <a:p>
            <a:pPr algn="just"/>
            <a:r>
              <a:rPr lang="sk-SK" b="1" dirty="0" smtClean="0"/>
              <a:t>Protokol vonkajších vplyvov</a:t>
            </a:r>
            <a:r>
              <a:rPr lang="sk-SK" dirty="0" smtClean="0"/>
              <a:t> – písomný doklad, jednoznačný, stručný, vplyvy určuje komisia (RT EZ, projektant EZ, vedúci výroby, TPO, ŠPO...)</a:t>
            </a:r>
          </a:p>
          <a:p>
            <a:pPr algn="just"/>
            <a:endParaRPr lang="sk-SK" dirty="0"/>
          </a:p>
          <a:p>
            <a:pPr algn="just"/>
            <a:r>
              <a:rPr lang="sk-SK" b="1" dirty="0" smtClean="0"/>
              <a:t>Priestor haly:</a:t>
            </a:r>
            <a:r>
              <a:rPr lang="sk-SK" dirty="0" smtClean="0"/>
              <a:t>	</a:t>
            </a:r>
            <a:r>
              <a:rPr lang="sk-SK" b="1" dirty="0" smtClean="0"/>
              <a:t>AE6</a:t>
            </a:r>
            <a:r>
              <a:rPr lang="sk-SK" dirty="0" smtClean="0"/>
              <a:t> – silná prašnosť</a:t>
            </a:r>
          </a:p>
          <a:p>
            <a:pPr algn="just"/>
            <a:r>
              <a:rPr lang="sk-SK" dirty="0" smtClean="0"/>
              <a:t>Požadovaný stupeň krytia EZ voči pevným telesám </a:t>
            </a:r>
            <a:r>
              <a:rPr lang="sk-SK" b="1" dirty="0" smtClean="0"/>
              <a:t>IP6X – prachotesné</a:t>
            </a:r>
          </a:p>
          <a:p>
            <a:pPr algn="just"/>
            <a:endParaRPr lang="sk-SK" b="1" dirty="0" smtClean="0"/>
          </a:p>
          <a:p>
            <a:pPr algn="just"/>
            <a:r>
              <a:rPr lang="sk-SK" dirty="0"/>
              <a:t>„Prach z elektrických zariadení sa musí odstraňovať zvonka i zvnútra v lehotách, ktoré podľa miestnych podmienok a konkrétneho zariadenia stanoví </a:t>
            </a:r>
            <a:r>
              <a:rPr lang="sk-SK" b="1" dirty="0"/>
              <a:t>prevádzkový predpis</a:t>
            </a:r>
            <a:r>
              <a:rPr lang="sk-SK" dirty="0"/>
              <a:t>“</a:t>
            </a:r>
          </a:p>
          <a:p>
            <a:pPr algn="just"/>
            <a:endParaRPr lang="sk-SK" b="1" dirty="0" smtClean="0"/>
          </a:p>
          <a:p>
            <a:pPr algn="just"/>
            <a:r>
              <a:rPr lang="sk-SK" b="1" dirty="0" smtClean="0"/>
              <a:t>Údaj zo štítka zariadenia klimatizácie: IP24</a:t>
            </a:r>
          </a:p>
          <a:p>
            <a:pPr algn="just"/>
            <a:r>
              <a:rPr lang="sk-SK" b="1" dirty="0"/>
              <a:t>	</a:t>
            </a:r>
            <a:r>
              <a:rPr lang="pl-PL" dirty="0" smtClean="0"/>
              <a:t>ochrana pred cudzími </a:t>
            </a:r>
            <a:r>
              <a:rPr lang="pl-PL" dirty="0"/>
              <a:t>telesami s priemerom nad 12 mm (napr. prst</a:t>
            </a:r>
            <a:r>
              <a:rPr lang="pl-PL" dirty="0" smtClean="0"/>
              <a:t>)</a:t>
            </a:r>
          </a:p>
          <a:p>
            <a:pPr algn="just"/>
            <a:r>
              <a:rPr lang="pl-PL" dirty="0"/>
              <a:t>	ochrana voči striekajúcej vode z každého smeru</a:t>
            </a:r>
            <a:endParaRPr lang="sk-SK" dirty="0" smtClean="0"/>
          </a:p>
          <a:p>
            <a:pPr algn="just"/>
            <a:endParaRPr lang="sk-SK" b="1" dirty="0"/>
          </a:p>
          <a:p>
            <a:pPr algn="just"/>
            <a:r>
              <a:rPr lang="sk-SK" b="1" dirty="0"/>
              <a:t>Príčina vzniku požiaru:</a:t>
            </a:r>
          </a:p>
          <a:p>
            <a:pPr algn="just"/>
            <a:r>
              <a:rPr lang="sk-SK" dirty="0"/>
              <a:t>bližšie nešpecifikovaná technická porucha na elektrickom zariadení vnútornej jednotky klimatizácie, najpravdepodobnejšie následkom inštalácie nevhodného zariadenia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do </a:t>
            </a:r>
            <a:r>
              <a:rPr lang="sk-SK" dirty="0"/>
              <a:t>daného prostredia.</a:t>
            </a:r>
            <a:endParaRPr lang="sk-SK" b="1" dirty="0" smtClean="0"/>
          </a:p>
        </p:txBody>
      </p:sp>
      <p:sp>
        <p:nvSpPr>
          <p:cNvPr id="3" name="BlokTextu 2"/>
          <p:cNvSpPr txBox="1"/>
          <p:nvPr/>
        </p:nvSpPr>
        <p:spPr>
          <a:xfrm>
            <a:off x="2466054" y="11663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Záver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1344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Požiar v </a:t>
            </a:r>
            <a:r>
              <a:rPr lang="sk-SK" sz="3200" dirty="0" err="1" smtClean="0"/>
              <a:t>Atrium</a:t>
            </a:r>
            <a:r>
              <a:rPr lang="sk-SK" sz="3200" dirty="0" smtClean="0"/>
              <a:t> – dom nábytku, Bratislava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2200" dirty="0" smtClean="0"/>
              <a:t>dňa 30. 06. 2017 - TP,</a:t>
            </a:r>
            <a:r>
              <a:rPr lang="sk-SK" sz="2200" dirty="0"/>
              <a:t>	 Priama škoda: </a:t>
            </a:r>
            <a:r>
              <a:rPr lang="sk-SK" sz="2200" dirty="0" smtClean="0"/>
              <a:t>20.000 </a:t>
            </a:r>
            <a:r>
              <a:rPr lang="sk-SK" sz="2200" dirty="0"/>
              <a:t>€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C:\Users\blina3010040\Desktop\atr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528328"/>
            <a:ext cx="9143996" cy="5328000"/>
          </a:xfrm>
          <a:prstGeom prst="rect">
            <a:avLst/>
          </a:prstGeom>
          <a:solidFill>
            <a:schemeClr val="bg1">
              <a:alpha val="88000"/>
            </a:schemeClr>
          </a:solidFill>
          <a:extLst/>
        </p:spPr>
      </p:pic>
      <p:sp>
        <p:nvSpPr>
          <p:cNvPr id="5" name="Zástupný symbol obsahu 2"/>
          <p:cNvSpPr txBox="1">
            <a:spLocks/>
          </p:cNvSpPr>
          <p:nvPr/>
        </p:nvSpPr>
        <p:spPr>
          <a:xfrm>
            <a:off x="4381128" y="1528328"/>
            <a:ext cx="4762872" cy="226071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sz="2000" dirty="0" smtClean="0"/>
              <a:t>Požiar v strešnej časti polyfunkčného objektu</a:t>
            </a:r>
          </a:p>
          <a:p>
            <a:pPr algn="just"/>
            <a:r>
              <a:rPr lang="sk-SK" sz="2000" dirty="0" smtClean="0"/>
              <a:t>Došlo k zadymeniu vnútorných priestorov a veľkým následným škodám</a:t>
            </a:r>
          </a:p>
          <a:p>
            <a:pPr algn="just"/>
            <a:r>
              <a:rPr lang="sk-SK" sz="2000" dirty="0" smtClean="0"/>
              <a:t>Obvodové konštrukcie boli tvorené PUR panelmi</a:t>
            </a:r>
          </a:p>
        </p:txBody>
      </p:sp>
    </p:spTree>
    <p:extLst>
      <p:ext uri="{BB962C8B-B14F-4D97-AF65-F5344CB8AC3E}">
        <p14:creationId xmlns:p14="http://schemas.microsoft.com/office/powerpoint/2010/main" val="38843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9" y="795785"/>
            <a:ext cx="8963999" cy="5976000"/>
          </a:xfr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Požiar obvodovej steny v blízkosti rozvodov vzduchotechniky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196811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PTE1\2017 - Foto, video, dokum\17. Bratislava Atrium Einsteinova - elektrická inštalácia\30.6.2017-ZPP\DSC_0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" y="836712"/>
            <a:ext cx="9022644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Káblové rozvody vedené po vzduchotechnických rozvodoch</a:t>
            </a:r>
            <a:endParaRPr lang="sk-SK" sz="2200" dirty="0"/>
          </a:p>
        </p:txBody>
      </p:sp>
      <p:cxnSp>
        <p:nvCxnSpPr>
          <p:cNvPr id="4" name="Rovná spojnica 3"/>
          <p:cNvCxnSpPr/>
          <p:nvPr/>
        </p:nvCxnSpPr>
        <p:spPr>
          <a:xfrm>
            <a:off x="1331640" y="836712"/>
            <a:ext cx="3456384" cy="352839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ovná spojnica 5"/>
          <p:cNvCxnSpPr/>
          <p:nvPr/>
        </p:nvCxnSpPr>
        <p:spPr>
          <a:xfrm>
            <a:off x="2123728" y="836712"/>
            <a:ext cx="2736304" cy="280831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63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" y="837376"/>
            <a:ext cx="9036494" cy="5976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Detail na káblové rozvody poškodené požiarom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8521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" y="837376"/>
            <a:ext cx="9059179" cy="5976000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Káblové rozvody pokračovali zvislo v dutine SDK steny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427681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" y="837376"/>
            <a:ext cx="8972414" cy="5976000"/>
          </a:xfrm>
          <a:prstGeom prst="rect">
            <a:avLst/>
          </a:prstGeom>
        </p:spPr>
      </p:pic>
      <p:sp>
        <p:nvSpPr>
          <p:cNvPr id="3" name="Šípka doprava 2"/>
          <p:cNvSpPr/>
          <p:nvPr/>
        </p:nvSpPr>
        <p:spPr>
          <a:xfrm rot="10800000">
            <a:off x="5796136" y="5877272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364088" y="4728046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rgbClr val="FF0000"/>
                </a:solidFill>
              </a:rPr>
              <a:t>5 ks</a:t>
            </a:r>
          </a:p>
          <a:p>
            <a:pPr algn="ctr"/>
            <a:r>
              <a:rPr lang="sk-SK" sz="3200" dirty="0" smtClean="0">
                <a:solidFill>
                  <a:srgbClr val="FF0000"/>
                </a:solidFill>
              </a:rPr>
              <a:t>CYKY-O 2x1,5 mm</a:t>
            </a:r>
            <a:r>
              <a:rPr lang="sk-SK" sz="3200" baseline="30000" dirty="0" smtClean="0">
                <a:solidFill>
                  <a:srgbClr val="FF0000"/>
                </a:solidFill>
              </a:rPr>
              <a:t>2</a:t>
            </a:r>
            <a:endParaRPr lang="sk-SK" sz="3200" baseline="30000" dirty="0">
              <a:solidFill>
                <a:srgbClr val="FF0000"/>
              </a:solidFill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Detail na káblové rozvody </a:t>
            </a:r>
            <a:r>
              <a:rPr lang="sk-SK" sz="2200" dirty="0"/>
              <a:t>poškodené požiarom v dutine SDK steny</a:t>
            </a:r>
          </a:p>
        </p:txBody>
      </p:sp>
    </p:spTree>
    <p:extLst>
      <p:ext uri="{BB962C8B-B14F-4D97-AF65-F5344CB8AC3E}">
        <p14:creationId xmlns:p14="http://schemas.microsoft.com/office/powerpoint/2010/main" val="147363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" y="802804"/>
            <a:ext cx="8975361" cy="5976000"/>
          </a:xfrm>
          <a:prstGeom prst="rect">
            <a:avLst/>
          </a:prstGeom>
        </p:spPr>
      </p:pic>
      <p:sp>
        <p:nvSpPr>
          <p:cNvPr id="3" name="Šípka doprava 2"/>
          <p:cNvSpPr/>
          <p:nvPr/>
        </p:nvSpPr>
        <p:spPr>
          <a:xfrm>
            <a:off x="6300192" y="2780928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4" name="Šípka doprava 3"/>
          <p:cNvSpPr/>
          <p:nvPr/>
        </p:nvSpPr>
        <p:spPr>
          <a:xfrm>
            <a:off x="3945700" y="4437112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5" name="Šípka doprava 4"/>
          <p:cNvSpPr/>
          <p:nvPr/>
        </p:nvSpPr>
        <p:spPr>
          <a:xfrm>
            <a:off x="3967472" y="3717032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6" name="Šípka doprava 5"/>
          <p:cNvSpPr/>
          <p:nvPr/>
        </p:nvSpPr>
        <p:spPr>
          <a:xfrm>
            <a:off x="1619672" y="2852936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7" name="Šípka doprava 6"/>
          <p:cNvSpPr/>
          <p:nvPr/>
        </p:nvSpPr>
        <p:spPr>
          <a:xfrm>
            <a:off x="3486201" y="2924944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004048" y="970896"/>
            <a:ext cx="3816424" cy="156966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rgbClr val="FF0000"/>
                </a:solidFill>
              </a:rPr>
              <a:t>5 ks požiarnych klapiek v rozvodoch vzduchotechniky</a:t>
            </a:r>
            <a:endParaRPr lang="sk-SK" sz="3200" baseline="30000" dirty="0">
              <a:solidFill>
                <a:srgbClr val="FF0000"/>
              </a:solidFill>
            </a:endParaRP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V projekte vzduchotechniky boli zistené požiarne klapky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256859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" y="837376"/>
            <a:ext cx="9057609" cy="5976000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Káblové rozvody viedli do rozvádzača </a:t>
            </a:r>
            <a:r>
              <a:rPr lang="sk-SK" sz="2200" dirty="0" err="1" smtClean="0"/>
              <a:t>MaR</a:t>
            </a:r>
            <a:r>
              <a:rPr lang="sk-SK" sz="2200" dirty="0" smtClean="0"/>
              <a:t> vzduchotechniky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195175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obsah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36015"/>
              </p:ext>
            </p:extLst>
          </p:nvPr>
        </p:nvGraphicFramePr>
        <p:xfrm>
          <a:off x="1079612" y="3573016"/>
          <a:ext cx="6984776" cy="291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dirty="0" smtClean="0"/>
              <a:t>Štatistika požiarovosti</a:t>
            </a:r>
            <a:endParaRPr lang="sk-SK" sz="3200" dirty="0"/>
          </a:p>
        </p:txBody>
      </p:sp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342072"/>
              </p:ext>
            </p:extLst>
          </p:nvPr>
        </p:nvGraphicFramePr>
        <p:xfrm>
          <a:off x="251520" y="1340768"/>
          <a:ext cx="8640961" cy="18705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218"/>
                <a:gridCol w="1033668"/>
                <a:gridCol w="1132615"/>
                <a:gridCol w="1132615"/>
                <a:gridCol w="1132615"/>
                <a:gridCol w="1132615"/>
                <a:gridCol w="1132615"/>
              </a:tblGrid>
              <a:tr h="305188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Požiarovosť v SR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342884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Priestor vzniku požiaru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2017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2018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2019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2020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2021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 smtClean="0">
                          <a:effectLst/>
                          <a:sym typeface="Symbol"/>
                        </a:rPr>
                        <a:t> </a:t>
                      </a:r>
                      <a:r>
                        <a:rPr lang="sk-SK" sz="1600" b="1" u="none" strike="noStrike" dirty="0" smtClean="0">
                          <a:effectLst/>
                        </a:rPr>
                        <a:t>5 rokov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05188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Budovy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2 910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2 811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2 629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2 640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2 710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13 700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05188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Prírodné prostredie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7 326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6 111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6 634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5 662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4 914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30 647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0688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Ostatné nezatriedené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76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51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41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54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86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308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05188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Celkovo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10 312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8 973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9 304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8 356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7 710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44 655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3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" y="812329"/>
            <a:ext cx="8987763" cy="597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33148" y="969318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rgbClr val="FF0000"/>
                </a:solidFill>
              </a:rPr>
              <a:t>CYKY-J 3x1,5 mm</a:t>
            </a:r>
            <a:r>
              <a:rPr lang="sk-SK" sz="3200" baseline="30000" dirty="0" smtClean="0">
                <a:solidFill>
                  <a:srgbClr val="FF0000"/>
                </a:solidFill>
              </a:rPr>
              <a:t>2</a:t>
            </a:r>
            <a:endParaRPr lang="sk-SK" sz="3200" baseline="30000" dirty="0">
              <a:solidFill>
                <a:srgbClr val="FF0000"/>
              </a:solidFill>
            </a:endParaRPr>
          </a:p>
        </p:txBody>
      </p:sp>
      <p:sp>
        <p:nvSpPr>
          <p:cNvPr id="4" name="Šípka doprava 3"/>
          <p:cNvSpPr/>
          <p:nvPr/>
        </p:nvSpPr>
        <p:spPr>
          <a:xfrm rot="5400000">
            <a:off x="1691680" y="1782713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V priestore zasiahnutom požiarom sa nachádzal ďalší kábel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40826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" y="837376"/>
            <a:ext cx="9036483" cy="5976000"/>
          </a:xfrm>
          <a:prstGeom prst="rect">
            <a:avLst/>
          </a:prstGeom>
        </p:spPr>
      </p:pic>
      <p:sp>
        <p:nvSpPr>
          <p:cNvPr id="6" name="Šípka doprava 5"/>
          <p:cNvSpPr/>
          <p:nvPr/>
        </p:nvSpPr>
        <p:spPr>
          <a:xfrm rot="10800000">
            <a:off x="4211960" y="6021287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076056" y="4872062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rgbClr val="C00000"/>
                </a:solidFill>
              </a:rPr>
              <a:t>Halogénové svietidlo 230 V/32 W</a:t>
            </a: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Rozoberanie stavebných konštrukcii počas dynamickej obhliadky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302912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" y="837376"/>
            <a:ext cx="9049183" cy="5976000"/>
          </a:xfrm>
          <a:prstGeom prst="rect">
            <a:avLst/>
          </a:prstGeom>
        </p:spPr>
      </p:pic>
      <p:sp>
        <p:nvSpPr>
          <p:cNvPr id="3" name="Šípka doprava 2"/>
          <p:cNvSpPr/>
          <p:nvPr/>
        </p:nvSpPr>
        <p:spPr>
          <a:xfrm>
            <a:off x="3131840" y="2492896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488944" y="4653136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rgbClr val="C00000"/>
                </a:solidFill>
              </a:rPr>
              <a:t>Prívodný kábel </a:t>
            </a:r>
            <a:br>
              <a:rPr lang="sk-SK" sz="3200" dirty="0" smtClean="0">
                <a:solidFill>
                  <a:srgbClr val="C00000"/>
                </a:solidFill>
              </a:rPr>
            </a:br>
            <a:r>
              <a:rPr lang="sk-SK" sz="3200" dirty="0" smtClean="0">
                <a:solidFill>
                  <a:srgbClr val="C00000"/>
                </a:solidFill>
              </a:rPr>
              <a:t>k halogénovému svietidlu</a:t>
            </a: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Detail na miesto uloženia prívodného kábla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39698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37376"/>
            <a:ext cx="9073008" cy="5976000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Detailný pohľad na mechanicky a tepelne poškodený kábel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165604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" y="837376"/>
            <a:ext cx="9059180" cy="5976000"/>
          </a:xfrm>
          <a:prstGeom prst="rect">
            <a:avLst/>
          </a:prstGeom>
        </p:spPr>
      </p:pic>
      <p:sp>
        <p:nvSpPr>
          <p:cNvPr id="3" name="Šípka doprava 2"/>
          <p:cNvSpPr/>
          <p:nvPr/>
        </p:nvSpPr>
        <p:spPr>
          <a:xfrm rot="5400000">
            <a:off x="-36512" y="2276872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4" name="Šípka doprava 3"/>
          <p:cNvSpPr/>
          <p:nvPr/>
        </p:nvSpPr>
        <p:spPr>
          <a:xfrm rot="5400000">
            <a:off x="4499992" y="2132856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83568" y="216886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C00000"/>
                </a:solidFill>
              </a:rPr>
              <a:t>9 mm</a:t>
            </a: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220072" y="212356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C00000"/>
                </a:solidFill>
              </a:rPr>
              <a:t>4,3 mm</a:t>
            </a: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Detailný pohľad na mechanicky a tepelne poškodený kábel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5283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" y="837376"/>
            <a:ext cx="9007180" cy="5976000"/>
          </a:xfrm>
          <a:prstGeom prst="rect">
            <a:avLst/>
          </a:prstGeom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Detailný pohľad na jednotlivé žily poškodeného kábla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283815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2"/>
          <p:cNvSpPr>
            <a:spLocks noGrp="1"/>
          </p:cNvSpPr>
          <p:nvPr>
            <p:ph idx="1"/>
          </p:nvPr>
        </p:nvSpPr>
        <p:spPr>
          <a:xfrm>
            <a:off x="457200" y="1279301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k-SK" sz="2000" b="1" dirty="0" smtClean="0"/>
              <a:t>Predmet skúmania: </a:t>
            </a:r>
          </a:p>
          <a:p>
            <a:pPr marL="0" indent="0" algn="just">
              <a:buNone/>
            </a:pPr>
            <a:r>
              <a:rPr lang="sk-SK" sz="2000" dirty="0" smtClean="0"/>
              <a:t>Preskúmanie </a:t>
            </a:r>
            <a:r>
              <a:rPr lang="sk-SK" sz="2000" dirty="0"/>
              <a:t>odobratých vzoriek káblov bolo za účelom potvrdenia resp. vylúčenia elektrotechnickej </a:t>
            </a:r>
            <a:r>
              <a:rPr lang="sk-SK" sz="2000" dirty="0" smtClean="0"/>
              <a:t>poruchy (elektrického skratu, </a:t>
            </a:r>
            <a:r>
              <a:rPr lang="sk-SK" sz="2000" dirty="0"/>
              <a:t>zvýšeného elektrického prechodového odporu </a:t>
            </a:r>
            <a:r>
              <a:rPr lang="sk-SK" sz="2000" dirty="0" smtClean="0"/>
              <a:t>alebo</a:t>
            </a:r>
            <a:r>
              <a:rPr lang="sk-SK" sz="2000" dirty="0"/>
              <a:t> preťaženia elektrickým </a:t>
            </a:r>
            <a:r>
              <a:rPr lang="sk-SK" sz="2000" dirty="0" smtClean="0"/>
              <a:t>prúdom).</a:t>
            </a:r>
          </a:p>
          <a:p>
            <a:pPr algn="just"/>
            <a:endParaRPr lang="sk-SK" sz="2000" dirty="0"/>
          </a:p>
          <a:p>
            <a:pPr marL="0" indent="0" algn="just">
              <a:buNone/>
            </a:pPr>
            <a:r>
              <a:rPr lang="sk-SK" sz="2000" b="1" dirty="0" smtClean="0"/>
              <a:t>Záver: </a:t>
            </a:r>
          </a:p>
          <a:p>
            <a:pPr marL="0" indent="0" algn="just">
              <a:buNone/>
            </a:pPr>
            <a:r>
              <a:rPr lang="sk-SK" sz="2000" dirty="0" smtClean="0"/>
              <a:t>Na základe vykonanej obhliadky a laboratórnym skúmaním bolo zistené mechanické poškodenie kábla tlakom </a:t>
            </a:r>
            <a:r>
              <a:rPr lang="sk-SK" sz="2000" dirty="0"/>
              <a:t>stavebnej konštrukcie. </a:t>
            </a:r>
            <a:r>
              <a:rPr lang="sk-SK" sz="2000" dirty="0" smtClean="0"/>
              <a:t>Dlhodobým mechanickým pôsobením dochádzalo </a:t>
            </a:r>
            <a:r>
              <a:rPr lang="sk-SK" sz="2000" dirty="0"/>
              <a:t>k </a:t>
            </a:r>
            <a:r>
              <a:rPr lang="sk-SK" sz="2000" dirty="0" smtClean="0"/>
              <a:t>zvyšovaniu </a:t>
            </a:r>
            <a:r>
              <a:rPr lang="sk-SK" sz="2000" dirty="0"/>
              <a:t>prúdového zaťaženia 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sk-SK" sz="2000" dirty="0" smtClean="0"/>
              <a:t>a </a:t>
            </a:r>
            <a:r>
              <a:rPr lang="sk-SK" sz="2000" dirty="0"/>
              <a:t>následne k znižovaniu elektrickej pevnosti </a:t>
            </a:r>
            <a:r>
              <a:rPr lang="sk-SK" sz="2000" dirty="0" smtClean="0"/>
              <a:t>izolácie medzi jednotlivými vodičmi v </a:t>
            </a:r>
            <a:r>
              <a:rPr lang="sk-SK" sz="2000" dirty="0"/>
              <a:t>kábli. Zahrievanie izolácie v mieste poškodenia </a:t>
            </a:r>
            <a:r>
              <a:rPr lang="sk-SK" sz="2000" dirty="0" smtClean="0"/>
              <a:t>malo za následok jej </a:t>
            </a:r>
            <a:r>
              <a:rPr lang="sk-SK" sz="2000" dirty="0"/>
              <a:t>postupnú degradáciu do bodu, kedy bola dosiahnutá teplota </a:t>
            </a:r>
            <a:r>
              <a:rPr lang="sk-SK" sz="2000" dirty="0" smtClean="0"/>
              <a:t>vznietenia. </a:t>
            </a:r>
          </a:p>
          <a:p>
            <a:pPr marL="0" indent="0" algn="just">
              <a:buNone/>
            </a:pPr>
            <a:r>
              <a:rPr lang="sk-SK" sz="2000" dirty="0" smtClean="0"/>
              <a:t>Elektrické </a:t>
            </a:r>
            <a:r>
              <a:rPr lang="sk-SK" sz="2000" dirty="0"/>
              <a:t>rozvody musia byť navrhnuté a zhotovené tak, aby bolo riziko mechanického poškodenia počas prevádzky znížené na minimum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466054" y="11663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Záver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47363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Požiar v areáli farmy dojníc, Vlčkovce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2200" dirty="0" smtClean="0"/>
              <a:t>dňa 01. 08. 2017 - PTE</a:t>
            </a:r>
            <a:r>
              <a:rPr lang="sk-SK" sz="2200" dirty="0"/>
              <a:t>,	 Priama škoda: 3</a:t>
            </a:r>
            <a:r>
              <a:rPr lang="sk-SK" sz="2200" dirty="0" smtClean="0"/>
              <a:t>50.000 </a:t>
            </a:r>
            <a:r>
              <a:rPr lang="sk-SK" sz="2200" dirty="0"/>
              <a:t>€</a:t>
            </a:r>
          </a:p>
        </p:txBody>
      </p:sp>
      <p:pic>
        <p:nvPicPr>
          <p:cNvPr id="6146" name="Picture 2" descr="C:\Users\blina3010040\Desktop\farm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2409"/>
            <a:ext cx="914400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obsahu 2"/>
          <p:cNvSpPr txBox="1">
            <a:spLocks/>
          </p:cNvSpPr>
          <p:nvPr/>
        </p:nvSpPr>
        <p:spPr>
          <a:xfrm>
            <a:off x="25152" y="3429000"/>
            <a:ext cx="5554960" cy="165618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sz="2000" dirty="0"/>
              <a:t>Požiar v priestore strojovne technológie </a:t>
            </a:r>
            <a:r>
              <a:rPr lang="sk-SK" sz="2000" dirty="0" err="1" smtClean="0"/>
              <a:t>dojárne</a:t>
            </a:r>
            <a:endParaRPr lang="sk-SK" sz="2000" dirty="0" smtClean="0"/>
          </a:p>
          <a:p>
            <a:pPr algn="just"/>
            <a:r>
              <a:rPr lang="sk-SK" sz="2000" dirty="0" smtClean="0"/>
              <a:t>Zamestnankyňa spozorovala požiar</a:t>
            </a:r>
          </a:p>
          <a:p>
            <a:pPr algn="just"/>
            <a:r>
              <a:rPr lang="sk-SK" sz="2000" dirty="0" smtClean="0"/>
              <a:t>Poškodenie celého technologického vybavenia</a:t>
            </a:r>
          </a:p>
          <a:p>
            <a:pPr algn="just"/>
            <a:r>
              <a:rPr lang="pl-PL" sz="2000" dirty="0"/>
              <a:t>Nosná konštrukcia objektu </a:t>
            </a:r>
            <a:r>
              <a:rPr lang="pl-PL" sz="2000" dirty="0" smtClean="0"/>
              <a:t>z </a:t>
            </a:r>
            <a:r>
              <a:rPr lang="pl-PL" sz="2000" dirty="0"/>
              <a:t>oceľového skeletu</a:t>
            </a:r>
            <a:endParaRPr lang="sk-SK" sz="2000" dirty="0" smtClean="0"/>
          </a:p>
          <a:p>
            <a:pPr algn="just"/>
            <a:endParaRPr lang="sk-SK" sz="2000" dirty="0" smtClean="0"/>
          </a:p>
        </p:txBody>
      </p:sp>
    </p:spTree>
    <p:extLst>
      <p:ext uri="{BB962C8B-B14F-4D97-AF65-F5344CB8AC3E}">
        <p14:creationId xmlns:p14="http://schemas.microsoft.com/office/powerpoint/2010/main" val="38843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" y="786476"/>
            <a:ext cx="8963999" cy="5976000"/>
          </a:xfr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Požiar v </a:t>
            </a:r>
            <a:r>
              <a:rPr lang="sk-SK" sz="2200" dirty="0"/>
              <a:t>priestore strojovne technológie </a:t>
            </a:r>
            <a:r>
              <a:rPr lang="sk-SK" sz="2200" dirty="0" err="1"/>
              <a:t>dojárne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34200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894"/>
            <a:ext cx="9144000" cy="64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749454"/>
              </p:ext>
            </p:extLst>
          </p:nvPr>
        </p:nvGraphicFramePr>
        <p:xfrm>
          <a:off x="251519" y="260648"/>
          <a:ext cx="8640961" cy="1520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5271"/>
                <a:gridCol w="1132615"/>
                <a:gridCol w="1132615"/>
                <a:gridCol w="1132615"/>
                <a:gridCol w="1132615"/>
                <a:gridCol w="1132615"/>
                <a:gridCol w="1132615"/>
              </a:tblGrid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Požiarovosť v SR v priestoroch budov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Budovy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 smtClean="0">
                          <a:effectLst/>
                          <a:sym typeface="Symbol"/>
                        </a:rPr>
                        <a:t></a:t>
                      </a:r>
                      <a: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rokov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požiarov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2 910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2 811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2 710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13 700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priame škody (€)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22 346 825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31 538 685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24 498 495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36 506 085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24 721 970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139 612 060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usmrtených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228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zranených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966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92897"/>
              </p:ext>
            </p:extLst>
          </p:nvPr>
        </p:nvGraphicFramePr>
        <p:xfrm>
          <a:off x="251522" y="2132856"/>
          <a:ext cx="8640955" cy="17735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5271"/>
                <a:gridCol w="1132614"/>
                <a:gridCol w="1132614"/>
                <a:gridCol w="1132614"/>
                <a:gridCol w="1132614"/>
                <a:gridCol w="1132614"/>
                <a:gridCol w="1132614"/>
              </a:tblGrid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Požiarovosť v SR v priestoroch budov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1905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Iniciátor: rozvody elektrickej energie a elektrické spotrebiče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Budovy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 smtClean="0">
                          <a:effectLst/>
                          <a:sym typeface="Symbol"/>
                        </a:rPr>
                        <a:t></a:t>
                      </a:r>
                      <a: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rokov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požiarov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2 515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priame škody (€)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3 303 750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14 047 995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5 057 315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9 763 055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5 872 950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38 045 065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usmrtených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zranených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3359960105"/>
              </p:ext>
            </p:extLst>
          </p:nvPr>
        </p:nvGraphicFramePr>
        <p:xfrm>
          <a:off x="251520" y="4005064"/>
          <a:ext cx="7128792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5508104" y="4149078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dirty="0" smtClean="0"/>
              <a:t>Percentuálne tvoria požiare iniciované elektrickou energiou </a:t>
            </a:r>
            <a:br>
              <a:rPr lang="sk-SK" dirty="0" smtClean="0"/>
            </a:br>
            <a:r>
              <a:rPr lang="sk-SK" dirty="0" smtClean="0"/>
              <a:t>z celkového počtu požiarov </a:t>
            </a:r>
            <a:br>
              <a:rPr lang="sk-SK" dirty="0" smtClean="0"/>
            </a:br>
            <a:r>
              <a:rPr lang="sk-SK" dirty="0" smtClean="0"/>
              <a:t>v budovách </a:t>
            </a:r>
            <a:r>
              <a:rPr lang="sk-SK" dirty="0" smtClean="0">
                <a:solidFill>
                  <a:srgbClr val="C00000"/>
                </a:solidFill>
              </a:rPr>
              <a:t>18,36 %</a:t>
            </a:r>
            <a:endParaRPr lang="sk-SK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6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" y="837376"/>
            <a:ext cx="8975361" cy="5976000"/>
          </a:xfrm>
          <a:prstGeom prst="rect">
            <a:avLst/>
          </a:prstGeom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Pohľad do vnútorného priestoru strojovne </a:t>
            </a:r>
            <a:r>
              <a:rPr lang="sk-SK" sz="2200" dirty="0" err="1" smtClean="0"/>
              <a:t>dojárne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2635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" y="819134"/>
            <a:ext cx="8985603" cy="5976000"/>
          </a:xfrm>
          <a:prstGeom prst="rect">
            <a:avLst/>
          </a:prstGeom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/>
              <a:t>Pohľad do vnútorného priestoru strojovne </a:t>
            </a:r>
            <a:r>
              <a:rPr lang="sk-SK" sz="2200" dirty="0" err="1"/>
              <a:t>dojárne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2635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" y="804718"/>
            <a:ext cx="9001000" cy="5976000"/>
          </a:xfrm>
          <a:prstGeom prst="rect">
            <a:avLst/>
          </a:prstGeom>
        </p:spPr>
      </p:pic>
      <p:sp>
        <p:nvSpPr>
          <p:cNvPr id="3" name="Šípka doprava 2"/>
          <p:cNvSpPr/>
          <p:nvPr/>
        </p:nvSpPr>
        <p:spPr>
          <a:xfrm>
            <a:off x="3707904" y="3789040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Zásobníky na ohrev TÚV v strede miestnosti</a:t>
            </a:r>
            <a:endParaRPr lang="sk-SK" sz="2200" dirty="0"/>
          </a:p>
        </p:txBody>
      </p:sp>
      <p:sp>
        <p:nvSpPr>
          <p:cNvPr id="5" name="BlokTextu 4"/>
          <p:cNvSpPr txBox="1"/>
          <p:nvPr/>
        </p:nvSpPr>
        <p:spPr>
          <a:xfrm>
            <a:off x="352906" y="2705061"/>
            <a:ext cx="3816424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rgbClr val="C00000"/>
                </a:solidFill>
              </a:rPr>
              <a:t>Ohnisko vzniku požiaru</a:t>
            </a:r>
            <a:endParaRPr lang="sk-SK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" y="815604"/>
            <a:ext cx="9001000" cy="5976000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/>
              <a:t>Osadenie a zapojenie výhrevných telies v bojleri</a:t>
            </a:r>
          </a:p>
        </p:txBody>
      </p:sp>
    </p:spTree>
    <p:extLst>
      <p:ext uri="{BB962C8B-B14F-4D97-AF65-F5344CB8AC3E}">
        <p14:creationId xmlns:p14="http://schemas.microsoft.com/office/powerpoint/2010/main" val="2635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1" y="826490"/>
            <a:ext cx="8985603" cy="5976000"/>
          </a:xfrm>
          <a:prstGeom prst="rect">
            <a:avLst/>
          </a:prstGeom>
        </p:spPr>
      </p:pic>
      <p:sp>
        <p:nvSpPr>
          <p:cNvPr id="3" name="Šípka doprava 2"/>
          <p:cNvSpPr/>
          <p:nvPr/>
        </p:nvSpPr>
        <p:spPr>
          <a:xfrm rot="2472159">
            <a:off x="5746015" y="4623248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/>
              <a:t>Pohľad na </a:t>
            </a:r>
            <a:r>
              <a:rPr lang="sk-SK" sz="2200" dirty="0" err="1"/>
              <a:t>odtavený</a:t>
            </a:r>
            <a:r>
              <a:rPr lang="sk-SK" sz="2200" dirty="0"/>
              <a:t> prívodný fázový vodič</a:t>
            </a:r>
          </a:p>
        </p:txBody>
      </p:sp>
    </p:spTree>
    <p:extLst>
      <p:ext uri="{BB962C8B-B14F-4D97-AF65-F5344CB8AC3E}">
        <p14:creationId xmlns:p14="http://schemas.microsoft.com/office/powerpoint/2010/main" val="2635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1" y="804718"/>
            <a:ext cx="8985603" cy="5976000"/>
          </a:xfrm>
          <a:prstGeom prst="rect">
            <a:avLst/>
          </a:prstGeom>
        </p:spPr>
      </p:pic>
      <p:sp>
        <p:nvSpPr>
          <p:cNvPr id="3" name="Šípka doprava 2"/>
          <p:cNvSpPr/>
          <p:nvPr/>
        </p:nvSpPr>
        <p:spPr>
          <a:xfrm rot="1897126">
            <a:off x="6597582" y="2484843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Ohniskový príznak v mieste pripojenia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2635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1" y="804718"/>
            <a:ext cx="8985603" cy="5976000"/>
          </a:xfrm>
          <a:prstGeom prst="rect">
            <a:avLst/>
          </a:prstGeom>
        </p:spPr>
      </p:pic>
      <p:sp>
        <p:nvSpPr>
          <p:cNvPr id="3" name="Šípka doprava 2"/>
          <p:cNvSpPr/>
          <p:nvPr/>
        </p:nvSpPr>
        <p:spPr>
          <a:xfrm rot="5400000">
            <a:off x="3923928" y="2564904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/>
              <a:t>Pohľad na </a:t>
            </a:r>
            <a:r>
              <a:rPr lang="sk-SK" sz="2200" dirty="0" err="1"/>
              <a:t>odtavený</a:t>
            </a:r>
            <a:r>
              <a:rPr lang="sk-SK" sz="2200" dirty="0"/>
              <a:t> prívodný fázový vodič</a:t>
            </a:r>
          </a:p>
        </p:txBody>
      </p:sp>
    </p:spTree>
    <p:extLst>
      <p:ext uri="{BB962C8B-B14F-4D97-AF65-F5344CB8AC3E}">
        <p14:creationId xmlns:p14="http://schemas.microsoft.com/office/powerpoint/2010/main" val="2635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" y="804718"/>
            <a:ext cx="9001000" cy="5976000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sk-SK" sz="2200" dirty="0" smtClean="0"/>
              <a:t>Tepelná izolácia zásobníka TÚV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353059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83567" y="750183"/>
            <a:ext cx="77048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000" b="1" dirty="0" smtClean="0"/>
              <a:t>Príčina vzniku požiaru:</a:t>
            </a:r>
          </a:p>
          <a:p>
            <a:pPr algn="just"/>
            <a:r>
              <a:rPr lang="sk-SK" sz="2000" dirty="0" smtClean="0"/>
              <a:t>Zo </a:t>
            </a:r>
            <a:r>
              <a:rPr lang="sk-SK" sz="2000" dirty="0"/>
              <a:t>zistení pri obhliadke miesta vzniku požiaru, ďalej z výsledkov laboratórnych skúšok uvedených v znaleckom </a:t>
            </a:r>
            <a:r>
              <a:rPr lang="sk-SK" sz="2000" dirty="0" smtClean="0"/>
              <a:t>posudku, </a:t>
            </a:r>
            <a:r>
              <a:rPr lang="sk-SK" sz="2000" dirty="0"/>
              <a:t>je možné ako príčinu vzniku požiaru stanoviť </a:t>
            </a:r>
            <a:r>
              <a:rPr lang="sk-SK" sz="2000" dirty="0" smtClean="0"/>
              <a:t>vznietenie </a:t>
            </a:r>
            <a:r>
              <a:rPr lang="sk-SK" sz="2000" dirty="0"/>
              <a:t>sa izolácie prívodných vodičov v dôsledku technickej poruchy na prívodných vodičoch zostavy elektrických špirál a to pôsobením zvýšeného elektrického prechodového odporu vodiča.</a:t>
            </a:r>
          </a:p>
        </p:txBody>
      </p:sp>
      <p:sp>
        <p:nvSpPr>
          <p:cNvPr id="3" name="Obdĺžnik 2"/>
          <p:cNvSpPr/>
          <p:nvPr/>
        </p:nvSpPr>
        <p:spPr>
          <a:xfrm>
            <a:off x="683566" y="3139221"/>
            <a:ext cx="77048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000" b="1" dirty="0"/>
              <a:t>Prechodový odpor</a:t>
            </a:r>
            <a:r>
              <a:rPr lang="sk-SK" sz="2000" dirty="0"/>
              <a:t> je spôsobený nedokonalým dotykom spojovanej časti </a:t>
            </a:r>
            <a:r>
              <a:rPr lang="sk-SK" sz="2000" dirty="0" smtClean="0"/>
              <a:t>s</a:t>
            </a:r>
            <a:r>
              <a:rPr lang="sk-SK" sz="2000" dirty="0"/>
              <a:t> druhým vodičom alebo svorkou, resp. nedokonalým spojom v poškodenej časti vodiča. </a:t>
            </a:r>
            <a:r>
              <a:rPr lang="sk-SK" sz="2000" dirty="0" smtClean="0"/>
              <a:t>Prechodom </a:t>
            </a:r>
            <a:r>
              <a:rPr lang="sk-SK" sz="2000" dirty="0"/>
              <a:t>prúdu cez neprimerane zvýšený prechodový odpor sa môže miesto nedokonalého spojenia zahriať </a:t>
            </a:r>
            <a:r>
              <a:rPr lang="sk-SK" sz="2000" dirty="0" smtClean="0"/>
              <a:t>až </a:t>
            </a:r>
            <a:r>
              <a:rPr lang="sk-SK" sz="2000" dirty="0"/>
              <a:t>na teplotu </a:t>
            </a:r>
            <a:r>
              <a:rPr lang="sk-SK" sz="2000" b="1" dirty="0" smtClean="0"/>
              <a:t>900  </a:t>
            </a:r>
            <a:r>
              <a:rPr lang="sk-SK" sz="2000" b="1" dirty="0"/>
              <a:t>ͦC – 1000  ͦC</a:t>
            </a:r>
            <a:r>
              <a:rPr lang="sk-SK" sz="2000" dirty="0"/>
              <a:t>, čo je teplota dostatočná na tavenie svorky, jadra vodiča, prehriatie a zuhoľnatenie izolácie vodiča a roztavenie plastového, resp. bakelitového krytu. To môže v dôsledku vedenia/prúdenia tepla viesť často krát k následnému zahoreniu horľavého materiálu nachádzajúceho sa v tesnej blízkosti (izolácia vodiča, plasty a pod.)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2466054" y="11663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Záver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635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dirty="0" smtClean="0"/>
              <a:t>Požiar v </a:t>
            </a:r>
            <a:r>
              <a:rPr lang="sk-SK" sz="3200" dirty="0" smtClean="0"/>
              <a:t>Univerzitnej nemocnici L. P., Košice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2200" dirty="0" smtClean="0"/>
              <a:t>dňa </a:t>
            </a:r>
            <a:r>
              <a:rPr lang="sk-SK" sz="2200" dirty="0" smtClean="0"/>
              <a:t>17. 06. 2021 </a:t>
            </a:r>
            <a:r>
              <a:rPr lang="sk-SK" sz="2200" dirty="0" smtClean="0"/>
              <a:t>- PTE</a:t>
            </a:r>
            <a:r>
              <a:rPr lang="sk-SK" sz="2200" dirty="0"/>
              <a:t>,	 Priama škoda: </a:t>
            </a:r>
            <a:r>
              <a:rPr lang="sk-SK" sz="2200" dirty="0" smtClean="0"/>
              <a:t>300.000 </a:t>
            </a:r>
            <a:r>
              <a:rPr lang="sk-SK" sz="2200" dirty="0"/>
              <a:t>€</a:t>
            </a:r>
          </a:p>
        </p:txBody>
      </p:sp>
      <p:pic>
        <p:nvPicPr>
          <p:cNvPr id="1027" name="Picture 3" descr="C:\Users\blina3010040\Desktop\un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432"/>
            <a:ext cx="9143999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obsahu 2"/>
          <p:cNvSpPr txBox="1">
            <a:spLocks/>
          </p:cNvSpPr>
          <p:nvPr/>
        </p:nvSpPr>
        <p:spPr>
          <a:xfrm>
            <a:off x="25152" y="5193288"/>
            <a:ext cx="5698976" cy="165618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000" dirty="0"/>
              <a:t>Pôdorysné rozmery cca 58 m x 37 m</a:t>
            </a:r>
            <a:endParaRPr lang="sk-SK" sz="2000" dirty="0"/>
          </a:p>
          <a:p>
            <a:pPr algn="just"/>
            <a:r>
              <a:rPr lang="sk-SK" sz="2000" dirty="0" smtClean="0"/>
              <a:t>Požiar na 2. NP v lôžkovej časti urgentného príjmu</a:t>
            </a:r>
            <a:endParaRPr lang="sk-SK" sz="2000" dirty="0"/>
          </a:p>
          <a:p>
            <a:pPr algn="just"/>
            <a:r>
              <a:rPr lang="sk-SK" sz="2000" dirty="0" smtClean="0"/>
              <a:t>EPS ohlásila požiar na izbe</a:t>
            </a:r>
            <a:endParaRPr lang="sk-SK" sz="2000" dirty="0" smtClean="0"/>
          </a:p>
          <a:p>
            <a:pPr algn="just"/>
            <a:r>
              <a:rPr lang="sk-SK" sz="2000" dirty="0" smtClean="0"/>
              <a:t>Evakuovaných </a:t>
            </a:r>
            <a:r>
              <a:rPr lang="sk-SK" sz="2000" dirty="0"/>
              <a:t>60 pacientov a približne 50 – 60 </a:t>
            </a:r>
            <a:r>
              <a:rPr lang="sk-SK" sz="2000" dirty="0" smtClean="0"/>
              <a:t>zamestnancov</a:t>
            </a:r>
          </a:p>
        </p:txBody>
      </p:sp>
    </p:spTree>
    <p:extLst>
      <p:ext uri="{BB962C8B-B14F-4D97-AF65-F5344CB8AC3E}">
        <p14:creationId xmlns:p14="http://schemas.microsoft.com/office/powerpoint/2010/main" val="2635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494333"/>
              </p:ext>
            </p:extLst>
          </p:nvPr>
        </p:nvGraphicFramePr>
        <p:xfrm>
          <a:off x="107504" y="980728"/>
          <a:ext cx="8928992" cy="4925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52528"/>
                <a:gridCol w="2160240"/>
                <a:gridCol w="2016224"/>
              </a:tblGrid>
              <a:tr h="78786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Vybrané príčiny vzniku požiarov v súvislosti s elektrickou energiou</a:t>
                      </a:r>
                      <a:endParaRPr lang="sk-SK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Počet požiarov za roky 2017 - 2021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787863">
                <a:tc vMerge="1">
                  <a:txBody>
                    <a:bodyPr/>
                    <a:lstStyle/>
                    <a:p>
                      <a:pPr algn="ctr" fontAlgn="b"/>
                      <a:endParaRPr lang="sk-SK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Budovy pre výrobu </a:t>
                      </a:r>
                      <a:b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skladovanie, poľnohospodárstvo </a:t>
                      </a:r>
                    </a:p>
                    <a:p>
                      <a:pPr algn="ctr" fontAlgn="b"/>
                      <a: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lesníctvo, účelové objekty, provizóriá </a:t>
                      </a:r>
                      <a:b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rekonštrukcie</a:t>
                      </a:r>
                      <a:endParaRPr lang="sk-SK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Budovy občianskej výstavby a budovy </a:t>
                      </a:r>
                      <a:b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k-SK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 trvalé bývanie</a:t>
                      </a:r>
                      <a:endParaRPr lang="sk-SK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0138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baseline="0" dirty="0">
                          <a:effectLst/>
                        </a:rPr>
                        <a:t>NEZISTENÁ</a:t>
                      </a:r>
                      <a:endParaRPr lang="sk-SK" sz="1600" b="1" i="0" u="none" strike="noStrike" baseline="0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u="none" strike="noStrike" baseline="0" dirty="0">
                          <a:effectLst/>
                        </a:rPr>
                        <a:t>758</a:t>
                      </a:r>
                      <a:endParaRPr lang="sk-SK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762</a:t>
                      </a:r>
                    </a:p>
                  </a:txBody>
                  <a:tcPr marL="9525" marR="9525" marT="9525" marB="0" anchor="b"/>
                </a:tc>
              </a:tr>
              <a:tr h="30138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elektrický skrat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491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232</a:t>
                      </a:r>
                    </a:p>
                  </a:txBody>
                  <a:tcPr marL="9525" marR="9525" marT="9525" marB="0" anchor="b"/>
                </a:tc>
              </a:tr>
              <a:tr h="30138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iné prevádzkovo-technické poruchy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472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9525" marR="9525" marT="9525" marB="0" anchor="b"/>
                </a:tc>
              </a:tr>
              <a:tr h="30138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zvýšený elektrický prechodový odpor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429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</a:tr>
              <a:tr h="30138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zvýšené prehriatie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83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</a:tr>
              <a:tr h="30138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preťaženie elektrickým prúdom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40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</a:tr>
              <a:tr h="30138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blesk - objekt nechránený bleskozvodom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34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</a:tr>
              <a:tr h="226193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blesk - objekt chránený bleskozvodom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15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</a:tr>
              <a:tr h="302388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prerušenie elektrického uzemnenia alebo zvodu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2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48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C:\Users\blina3010040\Desktop\Nový priečinok\0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" y="865740"/>
            <a:ext cx="9073937" cy="59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pl-PL" sz="2200" dirty="0"/>
              <a:t>Vonkajší pohľad na monoblok XIX zo západnej strany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2635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lina3010040\Desktop\nemocnic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4" y="44624"/>
            <a:ext cx="8989110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82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C:\Users\blina3010040\Desktop\Nový priečinok\03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55256"/>
            <a:ext cx="9073008" cy="59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pl-PL" sz="2200" dirty="0"/>
              <a:t>Vnútorný pohľad na zadymenie priestorov chodieb na 2. NP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263539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C:\Users\blina3010040\Desktop\Nový priečinok\09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" y="837376"/>
            <a:ext cx="9072000" cy="59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pl-PL" sz="2200" dirty="0"/>
              <a:t>Vnútorný pohľad do priestoru nemocničnej izby </a:t>
            </a:r>
            <a:r>
              <a:rPr lang="pl-PL" sz="2200" dirty="0" smtClean="0"/>
              <a:t>na 2. NP 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6151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C:\Users\blina3010040\Desktop\Nový priečinok\10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9073008" cy="59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pl-PL" sz="2200" dirty="0" smtClean="0"/>
              <a:t>Vpravo </a:t>
            </a:r>
            <a:r>
              <a:rPr lang="pl-PL" sz="2200" dirty="0"/>
              <a:t>umiestnená polohovateľná posteľ VISION 3C TOP</a:t>
            </a:r>
            <a:endParaRPr lang="sk-SK" sz="2200" dirty="0"/>
          </a:p>
        </p:txBody>
      </p:sp>
      <p:sp>
        <p:nvSpPr>
          <p:cNvPr id="4" name="Šípka doprava 3"/>
          <p:cNvSpPr/>
          <p:nvPr/>
        </p:nvSpPr>
        <p:spPr>
          <a:xfrm rot="5400000">
            <a:off x="5436096" y="2348880"/>
            <a:ext cx="936104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51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C:\Users\blina3010040\Desktop\Nový priečinok\13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47536"/>
            <a:ext cx="9073008" cy="59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pl-PL" sz="2200" dirty="0"/>
              <a:t>Pohľad na identickú polohovateľnú posteľ VISION 3C TOP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6151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lina3010040\Desktop\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" y="867192"/>
            <a:ext cx="9108504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pl-PL" sz="2200" dirty="0" smtClean="0"/>
              <a:t>Pohľad na WEM </a:t>
            </a:r>
            <a:r>
              <a:rPr lang="pl-PL" sz="2200" dirty="0"/>
              <a:t>BOX (Weight System Module)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6151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pl-PL" sz="2200" dirty="0" smtClean="0"/>
              <a:t>Pohľad na poškodenú SMD súčiastku na DPS</a:t>
            </a:r>
            <a:endParaRPr lang="sk-SK" sz="2200" dirty="0"/>
          </a:p>
        </p:txBody>
      </p:sp>
      <p:pic>
        <p:nvPicPr>
          <p:cNvPr id="3" name="Obrázok 2" descr="C:\Users\blina3010040\Desktop\Nový priečinok\29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744"/>
            <a:ext cx="9143999" cy="59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ál 3"/>
          <p:cNvSpPr/>
          <p:nvPr/>
        </p:nvSpPr>
        <p:spPr>
          <a:xfrm>
            <a:off x="7215088" y="3191768"/>
            <a:ext cx="648072" cy="64376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151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634678"/>
            <a:ext cx="4133725" cy="5530626"/>
          </a:xfrm>
        </p:spPr>
        <p:txBody>
          <a:bodyPr>
            <a:normAutofit/>
          </a:bodyPr>
          <a:lstStyle/>
          <a:p>
            <a:r>
              <a:rPr lang="pl-PL" sz="2200" dirty="0" smtClean="0"/>
              <a:t>Poškodenie </a:t>
            </a:r>
            <a:r>
              <a:rPr lang="pl-PL" sz="2200" dirty="0"/>
              <a:t>puzdra </a:t>
            </a:r>
            <a:r>
              <a:rPr lang="pl-PL" sz="2200" dirty="0" smtClean="0"/>
              <a:t>SMD súčiastky </a:t>
            </a:r>
            <a:r>
              <a:rPr lang="pl-PL" sz="2200" dirty="0"/>
              <a:t>ako aj jej kontaktných </a:t>
            </a:r>
            <a:r>
              <a:rPr lang="pl-PL" sz="2200" dirty="0" smtClean="0"/>
              <a:t>plôch</a:t>
            </a:r>
            <a:br>
              <a:rPr lang="pl-PL" sz="2200" dirty="0" smtClean="0"/>
            </a:b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 smtClean="0"/>
              <a:t>Skrutka prečnievala z izolačnej podložky</a:t>
            </a:r>
            <a:br>
              <a:rPr lang="pl-PL" sz="2200" dirty="0" smtClean="0"/>
            </a:b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 smtClean="0"/>
              <a:t/>
            </a:r>
            <a:br>
              <a:rPr lang="pl-PL" sz="2200" dirty="0" smtClean="0"/>
            </a:br>
            <a:endParaRPr lang="sk-SK" sz="2200" dirty="0"/>
          </a:p>
        </p:txBody>
      </p:sp>
      <p:pic>
        <p:nvPicPr>
          <p:cNvPr id="3" name="Obrázok 2" descr="C:\Users\blina3010040\Desktop\Nový priečinok\30-32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229" y="-680"/>
            <a:ext cx="4897755" cy="6865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1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466054" y="11663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Záver</a:t>
            </a:r>
            <a:endParaRPr lang="sk-SK" sz="2400" dirty="0"/>
          </a:p>
        </p:txBody>
      </p:sp>
      <p:sp>
        <p:nvSpPr>
          <p:cNvPr id="3" name="Obdĺžnik 2"/>
          <p:cNvSpPr/>
          <p:nvPr/>
        </p:nvSpPr>
        <p:spPr>
          <a:xfrm>
            <a:off x="683567" y="1004530"/>
            <a:ext cx="77048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000" dirty="0"/>
              <a:t>Z elektrotechnickej praxe </a:t>
            </a:r>
            <a:r>
              <a:rPr lang="sk-SK" sz="2000" dirty="0" smtClean="0"/>
              <a:t>bolo </a:t>
            </a:r>
            <a:r>
              <a:rPr lang="sk-SK" sz="2000" dirty="0"/>
              <a:t>možné predpokladať, že v prípade SMD súčiastky </a:t>
            </a:r>
            <a:r>
              <a:rPr lang="sk-SK" sz="2000" dirty="0" smtClean="0"/>
              <a:t>išlo </a:t>
            </a:r>
            <a:r>
              <a:rPr lang="sk-SK" sz="2000" dirty="0"/>
              <a:t>pravdepodobne o kondenzátor, pričom takéto poškodenie môže spôsobiť zmenu jeho výrobných parametrov a tým aj zmenu funkcie samotného zariadenia. </a:t>
            </a:r>
            <a:endParaRPr lang="sk-SK" sz="2000" dirty="0" smtClean="0"/>
          </a:p>
          <a:p>
            <a:pPr algn="just"/>
            <a:r>
              <a:rPr lang="sk-SK" sz="2000" dirty="0" smtClean="0"/>
              <a:t>Takáto </a:t>
            </a:r>
            <a:r>
              <a:rPr lang="sk-SK" sz="2000" dirty="0"/>
              <a:t>zmena sa nemusí prejaviť bezprostredne po poškodení a uvedení zariadenia do prevádzky ale aj po určitom čase počas dlhodobého </a:t>
            </a:r>
            <a:r>
              <a:rPr lang="sk-SK" sz="2000" dirty="0" smtClean="0"/>
              <a:t>používania.</a:t>
            </a:r>
            <a:endParaRPr lang="sk-SK" sz="2000" dirty="0"/>
          </a:p>
          <a:p>
            <a:pPr algn="just"/>
            <a:endParaRPr lang="sk-SK" sz="2000" b="1" dirty="0" smtClean="0"/>
          </a:p>
          <a:p>
            <a:pPr algn="just"/>
            <a:r>
              <a:rPr lang="sk-SK" sz="2000" b="1" dirty="0" smtClean="0"/>
              <a:t>Príčina </a:t>
            </a:r>
            <a:r>
              <a:rPr lang="sk-SK" sz="2000" b="1" dirty="0" smtClean="0"/>
              <a:t>vzniku požiaru:</a:t>
            </a:r>
          </a:p>
          <a:p>
            <a:pPr algn="just"/>
            <a:r>
              <a:rPr lang="sk-SK" sz="2000" dirty="0"/>
              <a:t>Vyhodnotením všetkých </a:t>
            </a:r>
            <a:r>
              <a:rPr lang="sk-SK" sz="2000" dirty="0" smtClean="0"/>
              <a:t>skutočností </a:t>
            </a:r>
            <a:r>
              <a:rPr lang="sk-SK" sz="2000" dirty="0"/>
              <a:t>a na základe výsledkov obhliadky požiariska </a:t>
            </a:r>
            <a:r>
              <a:rPr lang="sk-SK" sz="2000" dirty="0" smtClean="0"/>
              <a:t>bola </a:t>
            </a:r>
            <a:r>
              <a:rPr lang="sk-SK" sz="2000" dirty="0"/>
              <a:t>príčinou vzniku predmetného požiaru prevádzkovo-technická porucha, ktorá vznikla na elektrickom zariadení </a:t>
            </a:r>
            <a:r>
              <a:rPr lang="sk-SK" sz="2000" dirty="0" err="1" smtClean="0"/>
              <a:t>WEM-BOXe</a:t>
            </a:r>
            <a:r>
              <a:rPr lang="sk-SK" sz="2000" dirty="0" smtClean="0"/>
              <a:t> </a:t>
            </a:r>
            <a:r>
              <a:rPr lang="sk-SK" sz="2000" dirty="0"/>
              <a:t>polohovateľnej postele VISION 3C TOP umiestnenej v nemocničnej </a:t>
            </a:r>
            <a:r>
              <a:rPr lang="sk-SK" sz="2000" dirty="0" smtClean="0"/>
              <a:t>izbe.</a:t>
            </a:r>
          </a:p>
          <a:p>
            <a:pPr algn="just"/>
            <a:endParaRPr lang="sk-SK" sz="2000" dirty="0"/>
          </a:p>
          <a:p>
            <a:pPr algn="just"/>
            <a:endParaRPr lang="sk-SK" sz="2000" dirty="0" smtClean="0"/>
          </a:p>
          <a:p>
            <a:pPr algn="just"/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6151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lina3010040\Desktop\prezentacie\obr\fire-2939426_960_720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" y="-1192"/>
            <a:ext cx="9145588" cy="685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Rozbor vybraných prípadov požiarov</a:t>
            </a:r>
            <a:endParaRPr lang="sk-SK" sz="3200" dirty="0"/>
          </a:p>
        </p:txBody>
      </p:sp>
      <p:sp>
        <p:nvSpPr>
          <p:cNvPr id="4" name="BlokTextu 3"/>
          <p:cNvSpPr txBox="1"/>
          <p:nvPr/>
        </p:nvSpPr>
        <p:spPr>
          <a:xfrm>
            <a:off x="656658" y="2316936"/>
            <a:ext cx="77317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k-SK" sz="2400" b="1" dirty="0" smtClean="0"/>
              <a:t>PTE	Požiar v areáli spoločnosti U. S. </a:t>
            </a:r>
            <a:r>
              <a:rPr lang="sk-SK" sz="2400" b="1" dirty="0" err="1" smtClean="0"/>
              <a:t>Steel</a:t>
            </a:r>
            <a:r>
              <a:rPr lang="sk-SK" sz="2400" b="1" dirty="0" smtClean="0"/>
              <a:t>, </a:t>
            </a:r>
            <a:r>
              <a:rPr lang="sk-SK" sz="2400" b="1" dirty="0" smtClean="0"/>
              <a:t>Košice</a:t>
            </a:r>
          </a:p>
          <a:p>
            <a:pPr marL="457200" indent="-457200">
              <a:buFont typeface="+mj-lt"/>
              <a:buAutoNum type="arabicPeriod"/>
            </a:pPr>
            <a:endParaRPr lang="sk-SK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sk-SK" sz="2400" b="1" dirty="0" smtClean="0"/>
              <a:t>TP		Požiar v </a:t>
            </a:r>
            <a:r>
              <a:rPr lang="sk-SK" sz="2400" b="1" dirty="0" err="1" smtClean="0"/>
              <a:t>Atrium</a:t>
            </a:r>
            <a:r>
              <a:rPr lang="sk-SK" sz="2400" b="1" dirty="0" smtClean="0"/>
              <a:t> – dom nábytku, Bratislava</a:t>
            </a:r>
          </a:p>
          <a:p>
            <a:pPr marL="457200" indent="-457200">
              <a:buFont typeface="+mj-lt"/>
              <a:buAutoNum type="arabicPeriod"/>
            </a:pPr>
            <a:endParaRPr lang="sk-SK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sk-SK" sz="2400" b="1" dirty="0" smtClean="0"/>
              <a:t>PTE	Požiar v areáli farmy dojníc , Vlčkovce</a:t>
            </a:r>
          </a:p>
          <a:p>
            <a:pPr marL="457200" indent="-457200">
              <a:buFont typeface="+mj-lt"/>
              <a:buAutoNum type="arabicPeriod"/>
            </a:pPr>
            <a:endParaRPr lang="sk-SK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sk-SK" sz="2400" b="1" dirty="0" smtClean="0"/>
              <a:t>PTE	Požiar v </a:t>
            </a:r>
            <a:r>
              <a:rPr lang="sk-SK" sz="2400" b="1" dirty="0" smtClean="0"/>
              <a:t>Univerzitnej nemocnici L. P., </a:t>
            </a:r>
            <a:r>
              <a:rPr lang="sk-SK" sz="2400" b="1" dirty="0" smtClean="0"/>
              <a:t>Košice </a:t>
            </a:r>
          </a:p>
          <a:p>
            <a:pPr marL="457200" indent="-457200">
              <a:buFont typeface="+mj-lt"/>
              <a:buAutoNum type="arabicPeriod"/>
            </a:pPr>
            <a:endParaRPr lang="sk-SK" sz="2400" b="1" dirty="0"/>
          </a:p>
          <a:p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5150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843808" y="2681625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/>
              <a:t>Ďakujem Vám za pozornosť</a:t>
            </a:r>
            <a:endParaRPr lang="sk-SK" sz="4000" b="1" dirty="0"/>
          </a:p>
        </p:txBody>
      </p:sp>
    </p:spTree>
    <p:extLst>
      <p:ext uri="{BB962C8B-B14F-4D97-AF65-F5344CB8AC3E}">
        <p14:creationId xmlns:p14="http://schemas.microsoft.com/office/powerpoint/2010/main" val="6151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blina3010040\Desktop\usste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133"/>
            <a:ext cx="9144000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Požiar v areáli spoločnosti U. S. </a:t>
            </a:r>
            <a:r>
              <a:rPr lang="sk-SK" sz="3200" dirty="0" err="1" smtClean="0"/>
              <a:t>Steel</a:t>
            </a:r>
            <a:r>
              <a:rPr lang="sk-SK" sz="3200" dirty="0" smtClean="0"/>
              <a:t>, </a:t>
            </a:r>
            <a:r>
              <a:rPr lang="sk-SK" sz="3200" dirty="0" smtClean="0"/>
              <a:t>Košice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2200" dirty="0" smtClean="0"/>
              <a:t>dňa 28. 02. 2017 - PTE</a:t>
            </a:r>
            <a:r>
              <a:rPr lang="sk-SK" sz="2200" dirty="0"/>
              <a:t>,	 Priama škoda: </a:t>
            </a:r>
            <a:r>
              <a:rPr lang="sk-SK" sz="2200" dirty="0" smtClean="0"/>
              <a:t>250.000 </a:t>
            </a:r>
            <a:r>
              <a:rPr lang="sk-SK" sz="2200" dirty="0"/>
              <a:t>€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89648" y="3068960"/>
            <a:ext cx="4690864" cy="1728192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sk-SK" sz="2000" dirty="0" smtClean="0"/>
              <a:t>Požiar velína technologického </a:t>
            </a:r>
            <a:r>
              <a:rPr lang="sk-SK" sz="2000" dirty="0"/>
              <a:t>procesu žíhania vo výrobnej hale </a:t>
            </a:r>
            <a:r>
              <a:rPr lang="sk-SK" sz="2000" dirty="0" smtClean="0"/>
              <a:t>zlievarne</a:t>
            </a:r>
            <a:endParaRPr lang="sk-SK" sz="2000" dirty="0" smtClean="0"/>
          </a:p>
        </p:txBody>
      </p:sp>
    </p:spTree>
    <p:extLst>
      <p:ext uri="{BB962C8B-B14F-4D97-AF65-F5344CB8AC3E}">
        <p14:creationId xmlns:p14="http://schemas.microsoft.com/office/powerpoint/2010/main" val="1140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" y="443805"/>
            <a:ext cx="9124567" cy="6177579"/>
          </a:xfrm>
        </p:spPr>
      </p:pic>
    </p:spTree>
    <p:extLst>
      <p:ext uri="{BB962C8B-B14F-4D97-AF65-F5344CB8AC3E}">
        <p14:creationId xmlns:p14="http://schemas.microsoft.com/office/powerpoint/2010/main" val="20371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4589730" cy="706090"/>
          </a:xfrm>
        </p:spPr>
        <p:txBody>
          <a:bodyPr>
            <a:normAutofit/>
          </a:bodyPr>
          <a:lstStyle/>
          <a:p>
            <a:r>
              <a:rPr lang="sk-SK" sz="2200" dirty="0" smtClean="0"/>
              <a:t>Pohľad do vnútorného priestoru velína</a:t>
            </a:r>
            <a:endParaRPr lang="sk-SK" sz="2200" dirty="0"/>
          </a:p>
        </p:txBody>
      </p:sp>
      <p:pic>
        <p:nvPicPr>
          <p:cNvPr id="1026" name="Picture 2" descr="Z:\PTE1\2017 - Foto, video, dokum\08. Košice - USS EUROCAST s.r.o\Foto naše\IMG_8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66" y="-28700"/>
            <a:ext cx="4591133" cy="68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-17730" y="1426766"/>
            <a:ext cx="4589730" cy="4738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sk-SK" sz="2000" dirty="0"/>
              <a:t>V medzistropnom priestore prebiehalo tlenie a plamenné horenie, </a:t>
            </a:r>
            <a:r>
              <a:rPr lang="sk-SK" sz="2000" dirty="0" smtClean="0"/>
              <a:t>následkom </a:t>
            </a:r>
            <a:r>
              <a:rPr lang="sk-SK" sz="2000" dirty="0"/>
              <a:t>čoho dochádzalo k uvoľňovaniu a usádzaniu splodín horenia po celom </a:t>
            </a:r>
            <a:r>
              <a:rPr lang="sk-SK" sz="2000" dirty="0" smtClean="0"/>
              <a:t>obvode v tomto priestore.</a:t>
            </a:r>
          </a:p>
          <a:p>
            <a:pPr algn="just"/>
            <a:endParaRPr lang="sk-SK" sz="2000" dirty="0" smtClean="0"/>
          </a:p>
          <a:p>
            <a:pPr algn="just"/>
            <a:r>
              <a:rPr lang="sk-SK" sz="2000" dirty="0" smtClean="0"/>
              <a:t>Požiar sa po prehorení zníženého podhľadu </a:t>
            </a:r>
            <a:r>
              <a:rPr lang="sk-SK" sz="2000" dirty="0"/>
              <a:t>rozšíril </a:t>
            </a:r>
            <a:r>
              <a:rPr lang="sk-SK" sz="2000" dirty="0" smtClean="0"/>
              <a:t>do celého priestoru </a:t>
            </a:r>
            <a:r>
              <a:rPr lang="sk-SK" sz="2000" dirty="0"/>
              <a:t>velína</a:t>
            </a:r>
            <a:r>
              <a:rPr lang="sk-SK" sz="2000" dirty="0" smtClean="0"/>
              <a:t>.</a:t>
            </a:r>
          </a:p>
          <a:p>
            <a:pPr algn="just"/>
            <a:endParaRPr lang="sk-SK" sz="2000" dirty="0" smtClean="0"/>
          </a:p>
          <a:p>
            <a:pPr algn="just"/>
            <a:r>
              <a:rPr lang="sk-SK" sz="2000" dirty="0"/>
              <a:t>Pri obhliadke požiariska bolo lokalizované miesto vzniku požiaru v stropnom podhľade </a:t>
            </a:r>
            <a:r>
              <a:rPr lang="sk-SK" sz="2000" dirty="0" smtClean="0"/>
              <a:t>na vnútornej jednotky klimatizácie, </a:t>
            </a:r>
            <a:r>
              <a:rPr lang="sk-SK" sz="2000" dirty="0"/>
              <a:t>ktoré vykazovalo výrazné poškodenie vplyvom tepelného pôsobenia požiaru</a:t>
            </a:r>
            <a:r>
              <a:rPr lang="sk-SK" sz="2000" dirty="0" smtClean="0"/>
              <a:t>.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2643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lina3010040\Desktop\klimatizacia 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00893"/>
            <a:ext cx="4068000" cy="29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lina3010040\Desktop\klimatizacia 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3717399"/>
            <a:ext cx="4068000" cy="31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:\OAE\PTE1\2017 - Foto, video, dokum\08. Košice - USS EUROCAST s.r.o\Foto zisťovateľ\DSC_06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984" y="3717399"/>
            <a:ext cx="4500000" cy="300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:\OAE\PTE1\2017 - Foto, video, dokum\08. Košice - USS EUROCAST s.r.o\Foto zisťovateľ\DSC_05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985" y="600894"/>
            <a:ext cx="4498590" cy="282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466054" y="11663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Klimatizácia YORK YKHC 36 FS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848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1132</Words>
  <Application>Microsoft Office PowerPoint</Application>
  <PresentationFormat>Prezentácia na obrazovke (4:3)</PresentationFormat>
  <Paragraphs>355</Paragraphs>
  <Slides>50</Slides>
  <Notes>34</Notes>
  <HiddenSlides>0</HiddenSlides>
  <MMClips>0</MMClips>
  <ScaleCrop>false</ScaleCrop>
  <HeadingPairs>
    <vt:vector size="4" baseType="variant">
      <vt:variant>
        <vt:lpstr>Motív</vt:lpstr>
      </vt:variant>
      <vt:variant>
        <vt:i4>6</vt:i4>
      </vt:variant>
      <vt:variant>
        <vt:lpstr>Nadpisy snímok</vt:lpstr>
      </vt:variant>
      <vt:variant>
        <vt:i4>50</vt:i4>
      </vt:variant>
    </vt:vector>
  </HeadingPairs>
  <TitlesOfParts>
    <vt:vector size="56" baseType="lpstr">
      <vt:lpstr>Motív Office</vt:lpstr>
      <vt:lpstr>1_Motív Office</vt:lpstr>
      <vt:lpstr>2_Motív Office</vt:lpstr>
      <vt:lpstr>3_Motív Office</vt:lpstr>
      <vt:lpstr>4_Motív Office</vt:lpstr>
      <vt:lpstr>5_Motív Office</vt:lpstr>
      <vt:lpstr>Štatistika požiarovosti a rozbor vybraných prípadov požiarov  v súvislosti s elektroinštaláciou</vt:lpstr>
      <vt:lpstr>Štatistika požiarovosti</vt:lpstr>
      <vt:lpstr>Prezentácia programu PowerPoint</vt:lpstr>
      <vt:lpstr>Prezentácia programu PowerPoint</vt:lpstr>
      <vt:lpstr>Rozbor vybraných prípadov požiarov</vt:lpstr>
      <vt:lpstr>Požiar v areáli spoločnosti U. S. Steel, Košice dňa 28. 02. 2017 - PTE,  Priama škoda: 250.000 €</vt:lpstr>
      <vt:lpstr>Prezentácia programu PowerPoint</vt:lpstr>
      <vt:lpstr>Pohľad do vnútorného priestoru velína</vt:lpstr>
      <vt:lpstr>Prezentácia programu PowerPoint</vt:lpstr>
      <vt:lpstr>Prezentácia programu PowerPoint</vt:lpstr>
      <vt:lpstr>Prezentácia programu PowerPoint</vt:lpstr>
      <vt:lpstr>Požiar v Atrium – dom nábytku, Bratislava dňa 30. 06. 2017 - TP,  Priama škoda: 20.000 €</vt:lpstr>
      <vt:lpstr>Požiar obvodovej steny v blízkosti rozvodov vzduchotechniky</vt:lpstr>
      <vt:lpstr>Káblové rozvody vedené po vzduchotechnických rozvodoch</vt:lpstr>
      <vt:lpstr>Detail na káblové rozvody poškodené požiarom</vt:lpstr>
      <vt:lpstr>Káblové rozvody pokračovali zvislo v dutine SDK steny</vt:lpstr>
      <vt:lpstr>Detail na káblové rozvody poškodené požiarom v dutine SDK steny</vt:lpstr>
      <vt:lpstr>V projekte vzduchotechniky boli zistené požiarne klapky</vt:lpstr>
      <vt:lpstr>Káblové rozvody viedli do rozvádzača MaR vzduchotechniky</vt:lpstr>
      <vt:lpstr>V priestore zasiahnutom požiarom sa nachádzal ďalší kábel</vt:lpstr>
      <vt:lpstr>Rozoberanie stavebných konštrukcii počas dynamickej obhliadky</vt:lpstr>
      <vt:lpstr>Detail na miesto uloženia prívodného kábla</vt:lpstr>
      <vt:lpstr>Detailný pohľad na mechanicky a tepelne poškodený kábel</vt:lpstr>
      <vt:lpstr>Detailný pohľad na mechanicky a tepelne poškodený kábel</vt:lpstr>
      <vt:lpstr>Detailný pohľad na jednotlivé žily poškodeného kábla</vt:lpstr>
      <vt:lpstr>Prezentácia programu PowerPoint</vt:lpstr>
      <vt:lpstr>Požiar v areáli farmy dojníc, Vlčkovce dňa 01. 08. 2017 - PTE,  Priama škoda: 350.000 €</vt:lpstr>
      <vt:lpstr>Požiar v priestore strojovne technológie dojárne</vt:lpstr>
      <vt:lpstr>Prezentácia programu PowerPoint</vt:lpstr>
      <vt:lpstr>Pohľad do vnútorného priestoru strojovne dojárne</vt:lpstr>
      <vt:lpstr>Pohľad do vnútorného priestoru strojovne dojárne</vt:lpstr>
      <vt:lpstr>Zásobníky na ohrev TÚV v strede miestnosti</vt:lpstr>
      <vt:lpstr>Osadenie a zapojenie výhrevných telies v bojleri</vt:lpstr>
      <vt:lpstr>Pohľad na odtavený prívodný fázový vodič</vt:lpstr>
      <vt:lpstr>Ohniskový príznak v mieste pripojenia</vt:lpstr>
      <vt:lpstr>Pohľad na odtavený prívodný fázový vodič</vt:lpstr>
      <vt:lpstr>Tepelná izolácia zásobníka TÚV</vt:lpstr>
      <vt:lpstr>Prezentácia programu PowerPoint</vt:lpstr>
      <vt:lpstr>Požiar v Univerzitnej nemocnici L. P., Košice dňa 17. 06. 2021 - PTE,  Priama škoda: 300.000 €</vt:lpstr>
      <vt:lpstr>Vonkajší pohľad na monoblok XIX zo západnej strany</vt:lpstr>
      <vt:lpstr>Prezentácia programu PowerPoint</vt:lpstr>
      <vt:lpstr>Vnútorný pohľad na zadymenie priestorov chodieb na 2. NP</vt:lpstr>
      <vt:lpstr>Vnútorný pohľad do priestoru nemocničnej izby na 2. NP </vt:lpstr>
      <vt:lpstr>Vpravo umiestnená polohovateľná posteľ VISION 3C TOP</vt:lpstr>
      <vt:lpstr>Pohľad na identickú polohovateľnú posteľ VISION 3C TOP</vt:lpstr>
      <vt:lpstr>Pohľad na WEM BOX (Weight System Module)</vt:lpstr>
      <vt:lpstr>Pohľad na poškodenú SMD súčiastku na DPS</vt:lpstr>
      <vt:lpstr>Poškodenie puzdra SMD súčiastky ako aj jej kontaktných plôch    Skrutka prečnievala z izolačnej podložky   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Štatistika požiarovosti a rozbor vybraných prípadov požiarov  v súvislosti s elektroinštaláciou</dc:title>
  <dc:creator>Jaroslav Blina</dc:creator>
  <cp:lastModifiedBy>Jaroslav Blina</cp:lastModifiedBy>
  <cp:revision>184</cp:revision>
  <dcterms:created xsi:type="dcterms:W3CDTF">2022-08-15T09:44:35Z</dcterms:created>
  <dcterms:modified xsi:type="dcterms:W3CDTF">2022-08-18T12:27:08Z</dcterms:modified>
</cp:coreProperties>
</file>